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5382" r:id="rId1"/>
  </p:sldMasterIdLst>
  <p:notesMasterIdLst>
    <p:notesMasterId r:id="rId17"/>
  </p:notesMasterIdLst>
  <p:handoutMasterIdLst>
    <p:handoutMasterId r:id="rId18"/>
  </p:handoutMasterIdLst>
  <p:sldIdLst>
    <p:sldId id="301" r:id="rId2"/>
    <p:sldId id="340" r:id="rId3"/>
    <p:sldId id="366" r:id="rId4"/>
    <p:sldId id="353" r:id="rId5"/>
    <p:sldId id="343" r:id="rId6"/>
    <p:sldId id="356" r:id="rId7"/>
    <p:sldId id="345" r:id="rId8"/>
    <p:sldId id="344" r:id="rId9"/>
    <p:sldId id="354" r:id="rId10"/>
    <p:sldId id="355" r:id="rId11"/>
    <p:sldId id="358" r:id="rId12"/>
    <p:sldId id="365" r:id="rId13"/>
    <p:sldId id="359" r:id="rId14"/>
    <p:sldId id="352" r:id="rId15"/>
    <p:sldId id="349" r:id="rId16"/>
  </p:sldIdLst>
  <p:sldSz cx="9144000" cy="5143500" type="screen16x9"/>
  <p:notesSz cx="6797675" cy="9928225"/>
  <p:defaultTextStyle>
    <a:defPPr>
      <a:defRPr lang="en-US"/>
    </a:defPPr>
    <a:lvl1pPr algn="l" defTabSz="685785" rtl="0" fontAlgn="base"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353" indent="-31320" algn="l" defTabSz="685785" rtl="0" fontAlgn="base"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785" indent="-63719" algn="l" defTabSz="685785" rtl="0" fontAlgn="base"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9218" indent="-96118" algn="l" defTabSz="685785" rtl="0" fontAlgn="base"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2650" indent="-128518" algn="l" defTabSz="685785" rtl="0" fontAlgn="base"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charset="0"/>
        <a:ea typeface="+mn-ea"/>
        <a:cs typeface="Arial" charset="0"/>
      </a:defRPr>
    </a:lvl5pPr>
    <a:lvl6pPr marL="1555166" algn="l" defTabSz="622066" rtl="0" eaLnBrk="1" latinLnBrk="0" hangingPunct="1">
      <a:defRPr sz="1361" kern="1200">
        <a:solidFill>
          <a:schemeClr val="tx1"/>
        </a:solidFill>
        <a:latin typeface="Arial" charset="0"/>
        <a:ea typeface="+mn-ea"/>
        <a:cs typeface="Arial" charset="0"/>
      </a:defRPr>
    </a:lvl6pPr>
    <a:lvl7pPr marL="1866199" algn="l" defTabSz="622066" rtl="0" eaLnBrk="1" latinLnBrk="0" hangingPunct="1">
      <a:defRPr sz="1361" kern="1200">
        <a:solidFill>
          <a:schemeClr val="tx1"/>
        </a:solidFill>
        <a:latin typeface="Arial" charset="0"/>
        <a:ea typeface="+mn-ea"/>
        <a:cs typeface="Arial" charset="0"/>
      </a:defRPr>
    </a:lvl7pPr>
    <a:lvl8pPr marL="2177232" algn="l" defTabSz="622066" rtl="0" eaLnBrk="1" latinLnBrk="0" hangingPunct="1">
      <a:defRPr sz="1361" kern="1200">
        <a:solidFill>
          <a:schemeClr val="tx1"/>
        </a:solidFill>
        <a:latin typeface="Arial" charset="0"/>
        <a:ea typeface="+mn-ea"/>
        <a:cs typeface="Arial" charset="0"/>
      </a:defRPr>
    </a:lvl8pPr>
    <a:lvl9pPr marL="2488265" algn="l" defTabSz="622066" rtl="0" eaLnBrk="1" latinLnBrk="0" hangingPunct="1">
      <a:defRPr sz="136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Content" id="{60DD876F-147F-4B8E-B354-059E0E9A6511}">
          <p14:sldIdLst/>
        </p14:section>
        <p14:section name="guideline information and sample pages" id="{1643C6A5-27C9-4021-B2D2-5153D852B629}">
          <p14:sldIdLst>
            <p14:sldId id="301"/>
            <p14:sldId id="340"/>
            <p14:sldId id="366"/>
            <p14:sldId id="353"/>
            <p14:sldId id="343"/>
            <p14:sldId id="356"/>
            <p14:sldId id="345"/>
            <p14:sldId id="344"/>
            <p14:sldId id="354"/>
            <p14:sldId id="355"/>
            <p14:sldId id="358"/>
            <p14:sldId id="365"/>
            <p14:sldId id="359"/>
            <p14:sldId id="352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D7DEE2"/>
    <a:srgbClr val="00A3E0"/>
    <a:srgbClr val="4AC9E3"/>
    <a:srgbClr val="A7D6CD"/>
    <a:srgbClr val="DEEF07"/>
    <a:srgbClr val="CEDC06"/>
    <a:srgbClr val="CEDC00"/>
    <a:srgbClr val="A4BCC2"/>
    <a:srgbClr val="FFC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96" autoAdjust="0"/>
  </p:normalViewPr>
  <p:slideViewPr>
    <p:cSldViewPr snapToGrid="0" snapToObjects="1" showGuides="1">
      <p:cViewPr varScale="1">
        <p:scale>
          <a:sx n="137" d="100"/>
          <a:sy n="137" d="100"/>
        </p:scale>
        <p:origin x="756" y="120"/>
      </p:cViewPr>
      <p:guideLst/>
    </p:cSldViewPr>
  </p:slideViewPr>
  <p:outlineViewPr>
    <p:cViewPr>
      <p:scale>
        <a:sx n="33" d="100"/>
        <a:sy n="33" d="100"/>
      </p:scale>
      <p:origin x="0" y="-8514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4493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6633" y="84"/>
      </p:cViewPr>
      <p:guideLst>
        <p:guide orient="horz" pos="3127"/>
        <p:guide pos="2141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2"/>
          </a:xfrm>
          <a:prstGeom prst="rect">
            <a:avLst/>
          </a:prstGeom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412"/>
          </a:xfrm>
          <a:prstGeom prst="rect">
            <a:avLst/>
          </a:prstGeom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BAC376-ACF6-4037-8F33-4FBF19ACBAFA}" type="datetime1">
              <a:rPr lang="en-US"/>
              <a:pPr>
                <a:defRPr/>
              </a:pPr>
              <a:t>11/3/2021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224"/>
            <a:ext cx="2946189" cy="496412"/>
          </a:xfrm>
          <a:prstGeom prst="rect">
            <a:avLst/>
          </a:prstGeom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30224"/>
            <a:ext cx="2946189" cy="496412"/>
          </a:xfrm>
          <a:prstGeom prst="rect">
            <a:avLst/>
          </a:prstGeom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938E28-B09B-447E-BCAC-DE51036E3ED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5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2"/>
          </a:xfrm>
          <a:prstGeom prst="rect">
            <a:avLst/>
          </a:prstGeom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2"/>
          </a:xfrm>
          <a:prstGeom prst="rect">
            <a:avLst/>
          </a:prstGeom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EBB1D3-38BD-4B0D-B98C-370541E46E48}" type="datetime1">
              <a:rPr lang="en-US"/>
              <a:pPr>
                <a:defRPr/>
              </a:pPr>
              <a:t>11/3/2021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5" tIns="45787" rIns="91575" bIns="4578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224"/>
            <a:ext cx="2946189" cy="496412"/>
          </a:xfrm>
          <a:prstGeom prst="rect">
            <a:avLst/>
          </a:prstGeom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30224"/>
            <a:ext cx="2946189" cy="496412"/>
          </a:xfrm>
          <a:prstGeom prst="rect">
            <a:avLst/>
          </a:prstGeom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BDCC07-116E-44A3-8F3A-12365A52EE2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56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16" kern="1200">
        <a:solidFill>
          <a:schemeClr val="tx1"/>
        </a:solidFill>
        <a:latin typeface="Calibri Light" panose="020F0302020204030204" pitchFamily="34" charset="0"/>
        <a:ea typeface="ＭＳ Ｐゴシック" pitchFamily="-106" charset="-128"/>
        <a:cs typeface="ＭＳ Ｐゴシック" pitchFamily="-106" charset="-128"/>
      </a:defRPr>
    </a:lvl1pPr>
    <a:lvl2pPr marL="311033" algn="l" rtl="0" eaLnBrk="0" fontAlgn="base" hangingPunct="0">
      <a:spcBef>
        <a:spcPct val="30000"/>
      </a:spcBef>
      <a:spcAft>
        <a:spcPct val="0"/>
      </a:spcAft>
      <a:defRPr sz="816" kern="1200">
        <a:solidFill>
          <a:schemeClr val="tx1"/>
        </a:solidFill>
        <a:latin typeface="Calibri Light" panose="020F0302020204030204" pitchFamily="34" charset="0"/>
        <a:ea typeface="ＭＳ Ｐゴシック" pitchFamily="-106" charset="-128"/>
        <a:cs typeface="+mn-cs"/>
      </a:defRPr>
    </a:lvl2pPr>
    <a:lvl3pPr marL="622066" algn="l" rtl="0" eaLnBrk="0" fontAlgn="base" hangingPunct="0">
      <a:spcBef>
        <a:spcPct val="30000"/>
      </a:spcBef>
      <a:spcAft>
        <a:spcPct val="0"/>
      </a:spcAft>
      <a:defRPr sz="816" kern="1200">
        <a:solidFill>
          <a:schemeClr val="tx1"/>
        </a:solidFill>
        <a:latin typeface="Calibri Light" panose="020F0302020204030204" pitchFamily="34" charset="0"/>
        <a:ea typeface="ＭＳ Ｐゴシック" pitchFamily="-106" charset="-128"/>
        <a:cs typeface="+mn-cs"/>
      </a:defRPr>
    </a:lvl3pPr>
    <a:lvl4pPr marL="933099" algn="l" rtl="0" eaLnBrk="0" fontAlgn="base" hangingPunct="0">
      <a:spcBef>
        <a:spcPct val="30000"/>
      </a:spcBef>
      <a:spcAft>
        <a:spcPct val="0"/>
      </a:spcAft>
      <a:defRPr sz="816" kern="1200">
        <a:solidFill>
          <a:schemeClr val="tx1"/>
        </a:solidFill>
        <a:latin typeface="Calibri Light" panose="020F0302020204030204" pitchFamily="34" charset="0"/>
        <a:ea typeface="ＭＳ Ｐゴシック" pitchFamily="-106" charset="-128"/>
        <a:cs typeface="+mn-cs"/>
      </a:defRPr>
    </a:lvl4pPr>
    <a:lvl5pPr marL="1244133" algn="l" rtl="0" eaLnBrk="0" fontAlgn="base" hangingPunct="0">
      <a:spcBef>
        <a:spcPct val="30000"/>
      </a:spcBef>
      <a:spcAft>
        <a:spcPct val="0"/>
      </a:spcAft>
      <a:defRPr sz="816" kern="1200">
        <a:solidFill>
          <a:schemeClr val="tx1"/>
        </a:solidFill>
        <a:latin typeface="Calibri Light" panose="020F0302020204030204" pitchFamily="34" charset="0"/>
        <a:ea typeface="ＭＳ Ｐゴシック" pitchFamily="-106" charset="-128"/>
        <a:cs typeface="+mn-cs"/>
      </a:defRPr>
    </a:lvl5pPr>
    <a:lvl6pPr marL="1555166" algn="l" defTabSz="622066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6pPr>
    <a:lvl7pPr marL="1866199" algn="l" defTabSz="622066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7pPr>
    <a:lvl8pPr marL="2177232" algn="l" defTabSz="622066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8pPr>
    <a:lvl9pPr marL="2488265" algn="l" defTabSz="622066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85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1E67A0-E264-409D-AC07-8AD52DAAC49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729AF9-80FA-47CC-9E65-F9D1BDED2B10}" type="datetime4">
              <a:rPr lang="en-GB" smtClean="0">
                <a:solidFill>
                  <a:prstClr val="black"/>
                </a:solidFill>
              </a:rPr>
              <a:pPr/>
              <a:t>03 November 2021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4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1E67A0-E264-409D-AC07-8AD52DAAC49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729AF9-80FA-47CC-9E65-F9D1BDED2B10}" type="datetime4">
              <a:rPr lang="en-GB" smtClean="0"/>
              <a:pPr/>
              <a:t>03 November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4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long headline +topline +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13FE3-959D-444B-AB23-4D97211FC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149"/>
            <a:ext cx="9143473" cy="5143203"/>
          </a:xfrm>
          <a:prstGeom prst="rect">
            <a:avLst/>
          </a:prstGeom>
        </p:spPr>
      </p:pic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61" y="3490102"/>
            <a:ext cx="2402404" cy="40336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FFC8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#PositiveImpact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603" y="2157429"/>
            <a:ext cx="8166239" cy="4269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r>
              <a:rPr lang="en-GB" noProof="0" dirty="0" err="1"/>
              <a:t>topline</a:t>
            </a:r>
            <a:endParaRPr lang="en-GB" noProof="0" dirty="0"/>
          </a:p>
        </p:txBody>
      </p:sp>
      <p:sp>
        <p:nvSpPr>
          <p:cNvPr id="17" name="Freeform 4"/>
          <p:cNvSpPr>
            <a:spLocks noEditPoints="1"/>
          </p:cNvSpPr>
          <p:nvPr/>
        </p:nvSpPr>
        <p:spPr bwMode="black">
          <a:xfrm>
            <a:off x="8169841" y="485775"/>
            <a:ext cx="486000" cy="48600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7"/>
          </a:p>
        </p:txBody>
      </p:sp>
      <p:sp>
        <p:nvSpPr>
          <p:cNvPr id="13" name="TextBox 19"/>
          <p:cNvSpPr txBox="1"/>
          <p:nvPr userDrawn="1"/>
        </p:nvSpPr>
        <p:spPr bwMode="auto">
          <a:xfrm>
            <a:off x="483669" y="447572"/>
            <a:ext cx="4082400" cy="3045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Deutsche Bank</a:t>
            </a:r>
          </a:p>
          <a:p>
            <a:pPr>
              <a:lnSpc>
                <a:spcPct val="90000"/>
              </a:lnSpc>
              <a:defRPr/>
            </a:pPr>
            <a:r>
              <a:rPr lang="en-US" sz="1050" dirty="0">
                <a:solidFill>
                  <a:schemeClr val="accent1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Identifier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F98DE-A1FB-4777-A6D7-53EE7B7D4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603" y="3955932"/>
            <a:ext cx="8166240" cy="487131"/>
          </a:xfrm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further information like speaker,</a:t>
            </a:r>
            <a:br>
              <a:rPr lang="en-GB" dirty="0"/>
            </a:br>
            <a:r>
              <a:rPr lang="en-GB" dirty="0"/>
              <a:t>date and location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862" y="2790051"/>
            <a:ext cx="8160981" cy="80736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longer Headline</a:t>
            </a:r>
            <a:br>
              <a:rPr lang="en-GB" noProof="0" dirty="0"/>
            </a:br>
            <a:r>
              <a:rPr lang="en-GB" noProof="0" dirty="0"/>
              <a:t>over two lines</a:t>
            </a:r>
          </a:p>
        </p:txBody>
      </p:sp>
    </p:spTree>
    <p:extLst>
      <p:ext uri="{BB962C8B-B14F-4D97-AF65-F5344CB8AC3E}">
        <p14:creationId xmlns:p14="http://schemas.microsoft.com/office/powerpoint/2010/main" val="4005921159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">
            <a:extLst>
              <a:ext uri="{FF2B5EF4-FFF2-40B4-BE49-F238E27FC236}">
                <a16:creationId xmlns:a16="http://schemas.microsoft.com/office/drawing/2014/main" id="{E20FE986-5AF7-49D6-AC38-E4A3E23D8E05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70639" y="485775"/>
            <a:ext cx="486000" cy="48600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7"/>
          </a:p>
        </p:txBody>
      </p:sp>
      <p:sp>
        <p:nvSpPr>
          <p:cNvPr id="15" name="Title Placeholder 4">
            <a:extLst>
              <a:ext uri="{FF2B5EF4-FFF2-40B4-BE49-F238E27FC236}">
                <a16:creationId xmlns:a16="http://schemas.microsoft.com/office/drawing/2014/main" id="{BD8A2746-F1B1-443F-A86A-78FC87F1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73" y="458167"/>
            <a:ext cx="7708368" cy="539982"/>
          </a:xfrm>
          <a:prstGeom prst="rect">
            <a:avLst/>
          </a:prstGeom>
        </p:spPr>
        <p:txBody>
          <a:bodyPr vert="horz" lIns="0" tIns="0" rIns="540000" bIns="0" rtlCol="0" anchor="t" anchorCtr="0">
            <a:noAutofit/>
          </a:bodyPr>
          <a:lstStyle/>
          <a:p>
            <a:r>
              <a:rPr lang="en-US" dirty="0"/>
              <a:t>Edit Master </a:t>
            </a:r>
            <a:r>
              <a:rPr lang="en-US"/>
              <a:t>title style</a:t>
            </a:r>
            <a:endParaRPr lang="en-GB" dirty="0"/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3550A8AF-C5BA-44B9-8765-5F63AB97331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10800000">
            <a:off x="487363" y="4652963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17" name="Foliennummernplatzhalter 1">
            <a:extLst>
              <a:ext uri="{FF2B5EF4-FFF2-40B4-BE49-F238E27FC236}">
                <a16:creationId xmlns:a16="http://schemas.microsoft.com/office/drawing/2014/main" id="{6B1A24E3-1003-4978-AF0B-6AA3A0472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6812" y="4652965"/>
            <a:ext cx="489827" cy="245999"/>
          </a:xfrm>
          <a:prstGeom prst="rect">
            <a:avLst/>
          </a:prstGeom>
        </p:spPr>
        <p:txBody>
          <a:bodyPr vert="horz" lIns="0" tIns="61200" rIns="0" bIns="0" rtlCol="0" anchor="t" anchorCtr="0"/>
          <a:lstStyle>
            <a:lvl1pPr algn="r">
              <a:lnSpc>
                <a:spcPts val="650"/>
              </a:lnSpc>
              <a:defRPr sz="650">
                <a:solidFill>
                  <a:schemeClr val="tx1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defRPr>
            </a:lvl1pPr>
          </a:lstStyle>
          <a:p>
            <a:fld id="{D71DA9FD-6EF8-4CC5-AF9B-B6159B5B937C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3C8C3F3-B5D6-4BD5-A567-E1A34BBDD59B}"/>
              </a:ext>
            </a:extLst>
          </p:cNvPr>
          <p:cNvSpPr/>
          <p:nvPr userDrawn="1"/>
        </p:nvSpPr>
        <p:spPr>
          <a:xfrm>
            <a:off x="490705" y="4652964"/>
            <a:ext cx="1798363" cy="246062"/>
          </a:xfrm>
          <a:prstGeom prst="rect">
            <a:avLst/>
          </a:prstGeom>
        </p:spPr>
        <p:txBody>
          <a:bodyPr wrap="square" lIns="0" tIns="61041" rIns="0" bIns="0">
            <a:noAutofit/>
          </a:bodyPr>
          <a:lstStyle/>
          <a:p>
            <a:pPr marL="0" indent="0">
              <a:lnSpc>
                <a:spcPts val="800"/>
              </a:lnSpc>
              <a:defRPr/>
            </a:pPr>
            <a:r>
              <a:rPr lang="en-US" sz="700">
                <a:solidFill>
                  <a:srgbClr val="0018A8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Deutsche Bank</a:t>
            </a:r>
          </a:p>
          <a:p>
            <a:pPr marL="0" indent="0">
              <a:lnSpc>
                <a:spcPts val="800"/>
              </a:lnSpc>
              <a:defRPr/>
            </a:pPr>
            <a:r>
              <a:rPr lang="en-US" sz="700">
                <a:solidFill>
                  <a:srgbClr val="00A3E0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Identifier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3C8C3F3-B5D6-4BD5-A567-E1A34BBDD59B}"/>
              </a:ext>
            </a:extLst>
          </p:cNvPr>
          <p:cNvSpPr/>
          <p:nvPr userDrawn="1"/>
        </p:nvSpPr>
        <p:spPr>
          <a:xfrm>
            <a:off x="2456131" y="4652964"/>
            <a:ext cx="2285476" cy="246062"/>
          </a:xfrm>
          <a:prstGeom prst="rect">
            <a:avLst/>
          </a:prstGeom>
        </p:spPr>
        <p:txBody>
          <a:bodyPr wrap="square" lIns="0" tIns="61041" rIns="0" bIns="0">
            <a:noAutofit/>
          </a:bodyPr>
          <a:lstStyle/>
          <a:p>
            <a:pPr>
              <a:lnSpc>
                <a:spcPts val="650"/>
              </a:lnSpc>
              <a:defRPr/>
            </a:pPr>
            <a:r>
              <a:rPr lang="en-US" sz="700" kern="120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Speaker name,</a:t>
            </a:r>
            <a:r>
              <a:rPr lang="en-US" sz="700" kern="1200" baseline="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 n</a:t>
            </a:r>
            <a:r>
              <a:rPr lang="en-US" sz="700" kern="120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ame of event</a:t>
            </a:r>
            <a:r>
              <a:rPr lang="en-US" sz="700" kern="1200" baseline="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 or project, date</a:t>
            </a:r>
            <a:endParaRPr lang="en-US" sz="700">
              <a:solidFill>
                <a:srgbClr val="00A3E0"/>
              </a:solidFill>
              <a:latin typeface="+mn-lt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26026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4">
            <a:extLst>
              <a:ext uri="{FF2B5EF4-FFF2-40B4-BE49-F238E27FC236}">
                <a16:creationId xmlns:a16="http://schemas.microsoft.com/office/drawing/2014/main" id="{2811DEAC-9E0A-4158-8ACD-7B6068C976CF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70639" y="485775"/>
            <a:ext cx="486000" cy="48600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7"/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507F9C9B-A8E2-49D7-A245-535B565C221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10800000">
            <a:off x="487363" y="4652963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13F70CE4-AAC3-4680-9ED0-419791341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6812" y="4652965"/>
            <a:ext cx="489827" cy="245999"/>
          </a:xfrm>
          <a:prstGeom prst="rect">
            <a:avLst/>
          </a:prstGeom>
        </p:spPr>
        <p:txBody>
          <a:bodyPr vert="horz" lIns="0" tIns="61200" rIns="0" bIns="0" rtlCol="0" anchor="t" anchorCtr="0"/>
          <a:lstStyle>
            <a:lvl1pPr algn="r">
              <a:lnSpc>
                <a:spcPts val="650"/>
              </a:lnSpc>
              <a:defRPr sz="650">
                <a:solidFill>
                  <a:schemeClr val="tx1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defRPr>
            </a:lvl1pPr>
          </a:lstStyle>
          <a:p>
            <a:fld id="{D71DA9FD-6EF8-4CC5-AF9B-B6159B5B937C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3C8C3F3-B5D6-4BD5-A567-E1A34BBDD59B}"/>
              </a:ext>
            </a:extLst>
          </p:cNvPr>
          <p:cNvSpPr/>
          <p:nvPr userDrawn="1"/>
        </p:nvSpPr>
        <p:spPr>
          <a:xfrm>
            <a:off x="490705" y="4652964"/>
            <a:ext cx="1798363" cy="246062"/>
          </a:xfrm>
          <a:prstGeom prst="rect">
            <a:avLst/>
          </a:prstGeom>
        </p:spPr>
        <p:txBody>
          <a:bodyPr wrap="square" lIns="0" tIns="61041" rIns="0" bIns="0">
            <a:noAutofit/>
          </a:bodyPr>
          <a:lstStyle/>
          <a:p>
            <a:pPr marL="0" indent="0">
              <a:lnSpc>
                <a:spcPts val="800"/>
              </a:lnSpc>
              <a:defRPr/>
            </a:pPr>
            <a:r>
              <a:rPr lang="en-US" sz="700">
                <a:solidFill>
                  <a:srgbClr val="0018A8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Deutsche Bank</a:t>
            </a:r>
          </a:p>
          <a:p>
            <a:pPr marL="0" indent="0">
              <a:lnSpc>
                <a:spcPts val="800"/>
              </a:lnSpc>
              <a:defRPr/>
            </a:pPr>
            <a:r>
              <a:rPr lang="en-US" sz="700">
                <a:solidFill>
                  <a:srgbClr val="00A3E0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Identifier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3C8C3F3-B5D6-4BD5-A567-E1A34BBDD59B}"/>
              </a:ext>
            </a:extLst>
          </p:cNvPr>
          <p:cNvSpPr/>
          <p:nvPr userDrawn="1"/>
        </p:nvSpPr>
        <p:spPr>
          <a:xfrm>
            <a:off x="2456131" y="4652964"/>
            <a:ext cx="2285476" cy="246062"/>
          </a:xfrm>
          <a:prstGeom prst="rect">
            <a:avLst/>
          </a:prstGeom>
        </p:spPr>
        <p:txBody>
          <a:bodyPr wrap="square" lIns="0" tIns="61041" rIns="0" bIns="0">
            <a:noAutofit/>
          </a:bodyPr>
          <a:lstStyle/>
          <a:p>
            <a:pPr>
              <a:lnSpc>
                <a:spcPts val="650"/>
              </a:lnSpc>
              <a:defRPr/>
            </a:pPr>
            <a:r>
              <a:rPr lang="en-US" sz="700" kern="120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Speaker name,</a:t>
            </a:r>
            <a:r>
              <a:rPr lang="en-US" sz="700" kern="1200" baseline="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 n</a:t>
            </a:r>
            <a:r>
              <a:rPr lang="en-US" sz="700" kern="120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ame of event</a:t>
            </a:r>
            <a:r>
              <a:rPr lang="en-US" sz="700" kern="1200" baseline="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 or project, date</a:t>
            </a:r>
            <a:endParaRPr lang="en-US" sz="700">
              <a:solidFill>
                <a:srgbClr val="00A3E0"/>
              </a:solidFill>
              <a:latin typeface="+mn-lt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4064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 - content are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EditPoints="1"/>
          </p:cNvSpPr>
          <p:nvPr userDrawn="1"/>
        </p:nvSpPr>
        <p:spPr bwMode="black">
          <a:xfrm>
            <a:off x="8165933" y="367163"/>
            <a:ext cx="489754" cy="48000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23"/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489754" y="4695413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380768" y="4715362"/>
            <a:ext cx="562428" cy="444126"/>
            <a:chOff x="-21192" y="6676889"/>
            <a:chExt cx="1179450" cy="906599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" y="7102069"/>
              <a:ext cx="1137066" cy="48141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610" dirty="0">
                  <a:solidFill>
                    <a:srgbClr val="0092D0"/>
                  </a:solidFill>
                  <a:latin typeface="+mn-lt"/>
                  <a:cs typeface="+mn-cs"/>
                </a:rPr>
                <a:t>Avanza Credit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-21192" y="6676889"/>
              <a:ext cx="1179450" cy="335763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610" dirty="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  <a:p>
              <a:pPr>
                <a:defRPr/>
              </a:pPr>
              <a:endParaRPr lang="en-US" sz="610" dirty="0">
                <a:solidFill>
                  <a:srgbClr val="0018A8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89981" y="1173627"/>
            <a:ext cx="8166352" cy="3215718"/>
          </a:xfrm>
        </p:spPr>
        <p:txBody>
          <a:bodyPr/>
          <a:lstStyle>
            <a:lvl1pPr marL="0" indent="0">
              <a:defRPr baseline="0">
                <a:solidFill>
                  <a:srgbClr val="0092D0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315" y="341838"/>
            <a:ext cx="7677618" cy="5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tabLst/>
              <a:defRPr lang="en-US" sz="1763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>
          <a:xfrm>
            <a:off x="481112" y="5049825"/>
            <a:ext cx="1258957" cy="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9"/>
          </p:nvPr>
        </p:nvSpPr>
        <p:spPr>
          <a:xfrm>
            <a:off x="1868269" y="5049825"/>
            <a:ext cx="2095860" cy="93675"/>
          </a:xfrm>
          <a:prstGeom prst="rect">
            <a:avLst/>
          </a:prstGeom>
        </p:spPr>
        <p:txBody>
          <a:bodyPr/>
          <a:lstStyle>
            <a:lvl1pPr algn="l">
              <a:defRPr sz="61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6B45-BF44-4008-A6C7-61336F285D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580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Title Slide short headline +topline +sub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873A10-481D-4078-A492-A3EC3AFBF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" y="149"/>
            <a:ext cx="9143473" cy="5143203"/>
          </a:xfrm>
          <a:prstGeom prst="rect">
            <a:avLst/>
          </a:prstGeom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9510A36A-89E6-4FDC-A80E-72E844217DFB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69841" y="485775"/>
            <a:ext cx="486000" cy="48600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7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7EB7EE39-B064-4A4A-A4DB-6CB165F71185}"/>
              </a:ext>
            </a:extLst>
          </p:cNvPr>
          <p:cNvSpPr txBox="1"/>
          <p:nvPr userDrawn="1"/>
        </p:nvSpPr>
        <p:spPr bwMode="auto">
          <a:xfrm>
            <a:off x="483669" y="447572"/>
            <a:ext cx="4082400" cy="3045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50" kern="1200" dirty="0">
                <a:solidFill>
                  <a:schemeClr val="bg1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Deutsche Bank</a:t>
            </a:r>
          </a:p>
          <a:p>
            <a:pPr>
              <a:lnSpc>
                <a:spcPct val="90000"/>
              </a:lnSpc>
              <a:defRPr/>
            </a:pPr>
            <a:r>
              <a:rPr lang="en-US" sz="1050" kern="1200" dirty="0">
                <a:solidFill>
                  <a:schemeClr val="accent1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Avanza Credit</a:t>
            </a:r>
          </a:p>
        </p:txBody>
      </p:sp>
      <p:sp>
        <p:nvSpPr>
          <p:cNvPr id="10" name="Textplatzhalter 28">
            <a:extLst>
              <a:ext uri="{FF2B5EF4-FFF2-40B4-BE49-F238E27FC236}">
                <a16:creationId xmlns:a16="http://schemas.microsoft.com/office/drawing/2014/main" id="{9237DCE4-8CD3-4A4A-888C-032A853DE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61" y="3490102"/>
            <a:ext cx="2402404" cy="40336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FFC8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#PositiveImpact</a:t>
            </a:r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126BA6AF-C9CA-4230-85F4-078DBA2243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670" y="2559486"/>
            <a:ext cx="8165519" cy="4269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</a:t>
            </a:r>
            <a:r>
              <a:rPr lang="en-GB" noProof="0" dirty="0" err="1"/>
              <a:t>topline</a:t>
            </a:r>
            <a:endParaRPr lang="en-GB" noProof="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C7A9D50-6D3F-4491-BCD1-F6EE5D6B09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603" y="3955932"/>
            <a:ext cx="8166240" cy="487131"/>
          </a:xfrm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further information like speaker,</a:t>
            </a:r>
            <a:br>
              <a:rPr lang="en-GB" dirty="0"/>
            </a:br>
            <a:r>
              <a:rPr lang="en-GB" dirty="0"/>
              <a:t>date and location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BEE01C15-9746-401B-9706-77C91966B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862" y="3194053"/>
            <a:ext cx="8160981" cy="40336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</a:t>
            </a:r>
            <a:r>
              <a:rPr lang="en-GB" noProof="0"/>
              <a:t>edit 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84120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 +note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460E41-5697-4249-8BFB-2BD49D8B0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149"/>
            <a:ext cx="9143473" cy="5143203"/>
          </a:xfrm>
          <a:prstGeom prst="rect">
            <a:avLst/>
          </a:prstGeom>
        </p:spPr>
      </p:pic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7093" y="2008915"/>
            <a:ext cx="2205579" cy="443252"/>
          </a:xfrm>
          <a:prstGeom prst="rect">
            <a:avLst/>
          </a:prstGeom>
          <a:solidFill>
            <a:schemeClr val="accent1"/>
          </a:solidFill>
        </p:spPr>
        <p:txBody>
          <a:bodyPr lIns="90000" tIns="90000" rIns="90000" bIns="90000" anchor="t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note box text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56909586-CE82-4370-A953-BE9B43B623B9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69841" y="485775"/>
            <a:ext cx="486000" cy="48600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7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4624C993-0482-426C-BD9E-D62AE706A1AF}"/>
              </a:ext>
            </a:extLst>
          </p:cNvPr>
          <p:cNvSpPr txBox="1"/>
          <p:nvPr userDrawn="1"/>
        </p:nvSpPr>
        <p:spPr bwMode="auto">
          <a:xfrm>
            <a:off x="483669" y="447572"/>
            <a:ext cx="4082400" cy="3045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50" kern="1200">
                <a:solidFill>
                  <a:schemeClr val="bg1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Deutsche Bank</a:t>
            </a:r>
          </a:p>
          <a:p>
            <a:pPr>
              <a:lnSpc>
                <a:spcPct val="90000"/>
              </a:lnSpc>
              <a:defRPr/>
            </a:pPr>
            <a:r>
              <a:rPr lang="en-US" sz="1050" kern="1200">
                <a:solidFill>
                  <a:schemeClr val="accent1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Identifier</a:t>
            </a:r>
            <a:endParaRPr lang="en-US" sz="1050" kern="1200" dirty="0">
              <a:solidFill>
                <a:schemeClr val="accent1"/>
              </a:solidFill>
              <a:latin typeface="Arial" charset="0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28">
            <a:extLst>
              <a:ext uri="{FF2B5EF4-FFF2-40B4-BE49-F238E27FC236}">
                <a16:creationId xmlns:a16="http://schemas.microsoft.com/office/drawing/2014/main" id="{DC4A4695-0050-42E3-8FA7-5A00C2B449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8906" y="3325315"/>
            <a:ext cx="2402404" cy="40336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FFC8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#PositiveImpact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E2BE777-D85C-43A1-895D-E593B7233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407" y="2517593"/>
            <a:ext cx="7528232" cy="9150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</a:t>
            </a:r>
            <a:r>
              <a:rPr lang="en-GB" noProof="0"/>
              <a:t>edit 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9538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 +detail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D92041-8C6A-479B-B140-0EFD251F3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149"/>
            <a:ext cx="9143473" cy="51432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8130-E34E-4BAF-A763-0359067A89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761" y="3017381"/>
            <a:ext cx="6970640" cy="97534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further information like speaker,</a:t>
            </a:r>
            <a:br>
              <a:rPr lang="en-GB" dirty="0"/>
            </a:br>
            <a:r>
              <a:rPr lang="en-GB" dirty="0"/>
              <a:t>date and </a:t>
            </a:r>
            <a:r>
              <a:rPr lang="en-GB"/>
              <a:t>location, or </a:t>
            </a:r>
            <a:r>
              <a:rPr lang="en-GB" dirty="0"/>
              <a:t>adding a list of other details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F9C9E48C-0A97-403A-B500-D7C305CD31F3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69841" y="485775"/>
            <a:ext cx="486000" cy="48600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7"/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4F9426ED-9BD9-4911-B34D-59F29BEF6BF6}"/>
              </a:ext>
            </a:extLst>
          </p:cNvPr>
          <p:cNvSpPr txBox="1"/>
          <p:nvPr userDrawn="1"/>
        </p:nvSpPr>
        <p:spPr bwMode="auto">
          <a:xfrm>
            <a:off x="483669" y="447572"/>
            <a:ext cx="4082400" cy="3045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50" kern="1200">
                <a:solidFill>
                  <a:schemeClr val="bg1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Deutsche Bank</a:t>
            </a:r>
          </a:p>
          <a:p>
            <a:pPr>
              <a:lnSpc>
                <a:spcPct val="90000"/>
              </a:lnSpc>
              <a:defRPr/>
            </a:pPr>
            <a:r>
              <a:rPr lang="en-US" sz="1050" kern="1200">
                <a:solidFill>
                  <a:schemeClr val="accent1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Identifier</a:t>
            </a:r>
            <a:endParaRPr lang="en-US" sz="1050" kern="1200" dirty="0">
              <a:solidFill>
                <a:schemeClr val="accent1"/>
              </a:solidFill>
              <a:latin typeface="Arial" charset="0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28">
            <a:extLst>
              <a:ext uri="{FF2B5EF4-FFF2-40B4-BE49-F238E27FC236}">
                <a16:creationId xmlns:a16="http://schemas.microsoft.com/office/drawing/2014/main" id="{1DA4D0A2-4EBA-44BB-8BA3-7CBCD8845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762" y="2075920"/>
            <a:ext cx="2387455" cy="40336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CED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#PositiveImpact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24C83A50-AE6F-434C-B2E6-686F938A9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3263" y="1442532"/>
            <a:ext cx="6970640" cy="74070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</a:t>
            </a:r>
            <a:r>
              <a:rPr lang="en-GB" noProof="0"/>
              <a:t>edit 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1789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hapter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F3C935-4E23-4501-9BF8-553C44CED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149"/>
            <a:ext cx="9143473" cy="5143203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8905" y="1977254"/>
            <a:ext cx="7525343" cy="13857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Headline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E13F5CBF-1DCD-4816-890E-1B37B7AAF3EC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69841" y="485775"/>
            <a:ext cx="486000" cy="48600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7"/>
          </a:p>
        </p:txBody>
      </p:sp>
    </p:spTree>
    <p:extLst>
      <p:ext uri="{BB962C8B-B14F-4D97-AF65-F5344CB8AC3E}">
        <p14:creationId xmlns:p14="http://schemas.microsoft.com/office/powerpoint/2010/main" val="89198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Content +on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83C8C3F3-B5D6-4BD5-A567-E1A34BBDD59B}"/>
              </a:ext>
            </a:extLst>
          </p:cNvPr>
          <p:cNvSpPr/>
          <p:nvPr userDrawn="1"/>
        </p:nvSpPr>
        <p:spPr>
          <a:xfrm>
            <a:off x="490705" y="4652964"/>
            <a:ext cx="1798363" cy="246062"/>
          </a:xfrm>
          <a:prstGeom prst="rect">
            <a:avLst/>
          </a:prstGeom>
        </p:spPr>
        <p:txBody>
          <a:bodyPr wrap="square" lIns="0" tIns="61041" rIns="0" bIns="0">
            <a:noAutofit/>
          </a:bodyPr>
          <a:lstStyle/>
          <a:p>
            <a:pPr marL="0" indent="0">
              <a:lnSpc>
                <a:spcPts val="800"/>
              </a:lnSpc>
              <a:defRPr/>
            </a:pPr>
            <a:r>
              <a:rPr lang="en-US" sz="700" dirty="0">
                <a:solidFill>
                  <a:srgbClr val="0018A8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Deutsche Bank</a:t>
            </a:r>
            <a:endParaRPr lang="en-US" sz="700" dirty="0">
              <a:solidFill>
                <a:srgbClr val="00A3E0"/>
              </a:solidFill>
              <a:latin typeface="+mn-lt"/>
              <a:ea typeface="Deutsche Bank Text" panose="020B0503020202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800"/>
              </a:lnSpc>
              <a:defRPr/>
            </a:pPr>
            <a:r>
              <a:rPr lang="en-US" sz="700" baseline="0" dirty="0">
                <a:solidFill>
                  <a:srgbClr val="00A3E0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Avanza Credit</a:t>
            </a:r>
            <a:endParaRPr lang="en-US" sz="700" dirty="0">
              <a:solidFill>
                <a:srgbClr val="0018A8"/>
              </a:solidFill>
              <a:latin typeface="+mn-lt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1EE56A5F-3E3B-42C2-8E53-BF53C5BBC9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10800000">
            <a:off x="487363" y="4652963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D4B8590-3492-4742-A6CE-4EA6AC8085C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89603" y="1347790"/>
            <a:ext cx="8166240" cy="306069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A3E0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20C59E5F-3E88-4B08-8145-97A26D549804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70639" y="485775"/>
            <a:ext cx="486000" cy="48600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7"/>
          </a:p>
        </p:txBody>
      </p:sp>
      <p:sp>
        <p:nvSpPr>
          <p:cNvPr id="12" name="Title Placeholder 4">
            <a:extLst>
              <a:ext uri="{FF2B5EF4-FFF2-40B4-BE49-F238E27FC236}">
                <a16:creationId xmlns:a16="http://schemas.microsoft.com/office/drawing/2014/main" id="{53000646-2055-41AE-A846-67E16773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73" y="458167"/>
            <a:ext cx="7708368" cy="539982"/>
          </a:xfrm>
          <a:prstGeom prst="rect">
            <a:avLst/>
          </a:prstGeom>
        </p:spPr>
        <p:txBody>
          <a:bodyPr vert="horz" lIns="0" tIns="0" rIns="540000" bIns="0" rtlCol="0" anchor="t" anchorCtr="0">
            <a:noAutofit/>
          </a:bodyPr>
          <a:lstStyle/>
          <a:p>
            <a:r>
              <a:rPr lang="en-US" dirty="0"/>
              <a:t>Edit Master </a:t>
            </a:r>
            <a:r>
              <a:rPr lang="en-US"/>
              <a:t>title style</a:t>
            </a:r>
            <a:endParaRPr lang="en-GB" dirty="0"/>
          </a:p>
        </p:txBody>
      </p:sp>
      <p:sp>
        <p:nvSpPr>
          <p:cNvPr id="13" name="Foliennummernplatzhalter 1">
            <a:extLst>
              <a:ext uri="{FF2B5EF4-FFF2-40B4-BE49-F238E27FC236}">
                <a16:creationId xmlns:a16="http://schemas.microsoft.com/office/drawing/2014/main" id="{41F293AA-7FF3-42C6-9469-FE4CCABD3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6812" y="4652965"/>
            <a:ext cx="489827" cy="245999"/>
          </a:xfrm>
          <a:prstGeom prst="rect">
            <a:avLst/>
          </a:prstGeom>
        </p:spPr>
        <p:txBody>
          <a:bodyPr vert="horz" lIns="0" tIns="61200" rIns="0" bIns="0" rtlCol="0" anchor="t" anchorCtr="0"/>
          <a:lstStyle>
            <a:lvl1pPr algn="r">
              <a:lnSpc>
                <a:spcPts val="650"/>
              </a:lnSpc>
              <a:defRPr sz="650">
                <a:solidFill>
                  <a:schemeClr val="tx1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defRPr>
            </a:lvl1pPr>
          </a:lstStyle>
          <a:p>
            <a:fld id="{D71DA9FD-6EF8-4CC5-AF9B-B6159B5B937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21861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content title +two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E7F0573E-C3B6-4EC3-9B9C-39F370BF180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89601" y="1347906"/>
            <a:ext cx="3951360" cy="3060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C3741DB6-EB90-4151-A626-C9790A3A48F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03039" y="1347788"/>
            <a:ext cx="3951360" cy="30591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675A49DC-E208-491F-886A-6211087EA8C9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70639" y="485775"/>
            <a:ext cx="486000" cy="48600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7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1F6D9A94-50C8-45E0-A018-5141EBFC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73" y="458167"/>
            <a:ext cx="7708368" cy="539982"/>
          </a:xfrm>
          <a:prstGeom prst="rect">
            <a:avLst/>
          </a:prstGeom>
        </p:spPr>
        <p:txBody>
          <a:bodyPr vert="horz" lIns="0" tIns="0" rIns="540000" bIns="0" rtlCol="0" anchor="t" anchorCtr="0">
            <a:noAutofit/>
          </a:bodyPr>
          <a:lstStyle/>
          <a:p>
            <a:r>
              <a:rPr lang="en-US" dirty="0"/>
              <a:t>Edit Master </a:t>
            </a:r>
            <a:r>
              <a:rPr lang="en-US"/>
              <a:t>title style</a:t>
            </a:r>
            <a:endParaRPr lang="en-GB" dirty="0"/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DC249745-7239-4863-A0CB-703AD52D78B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10800000">
            <a:off x="487363" y="4652963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17" name="Foliennummernplatzhalter 1">
            <a:extLst>
              <a:ext uri="{FF2B5EF4-FFF2-40B4-BE49-F238E27FC236}">
                <a16:creationId xmlns:a16="http://schemas.microsoft.com/office/drawing/2014/main" id="{ADFB3D11-A172-44DD-A857-FBE5D67CF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6812" y="4652965"/>
            <a:ext cx="489827" cy="245999"/>
          </a:xfrm>
          <a:prstGeom prst="rect">
            <a:avLst/>
          </a:prstGeom>
        </p:spPr>
        <p:txBody>
          <a:bodyPr vert="horz" lIns="0" tIns="61200" rIns="0" bIns="0" rtlCol="0" anchor="t" anchorCtr="0"/>
          <a:lstStyle>
            <a:lvl1pPr algn="r">
              <a:lnSpc>
                <a:spcPts val="650"/>
              </a:lnSpc>
              <a:defRPr sz="650">
                <a:solidFill>
                  <a:schemeClr val="tx1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defRPr>
            </a:lvl1pPr>
          </a:lstStyle>
          <a:p>
            <a:fld id="{D71DA9FD-6EF8-4CC5-AF9B-B6159B5B937C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3C8C3F3-B5D6-4BD5-A567-E1A34BBDD59B}"/>
              </a:ext>
            </a:extLst>
          </p:cNvPr>
          <p:cNvSpPr/>
          <p:nvPr userDrawn="1"/>
        </p:nvSpPr>
        <p:spPr>
          <a:xfrm>
            <a:off x="490705" y="4652964"/>
            <a:ext cx="1798363" cy="246062"/>
          </a:xfrm>
          <a:prstGeom prst="rect">
            <a:avLst/>
          </a:prstGeom>
        </p:spPr>
        <p:txBody>
          <a:bodyPr wrap="square" lIns="0" tIns="61041" rIns="0" bIns="0">
            <a:noAutofit/>
          </a:bodyPr>
          <a:lstStyle/>
          <a:p>
            <a:pPr marL="0" indent="0">
              <a:lnSpc>
                <a:spcPts val="800"/>
              </a:lnSpc>
              <a:defRPr/>
            </a:pPr>
            <a:r>
              <a:rPr lang="en-US" sz="700">
                <a:solidFill>
                  <a:srgbClr val="0018A8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Deutsche Bank</a:t>
            </a:r>
          </a:p>
          <a:p>
            <a:pPr marL="0" indent="0">
              <a:lnSpc>
                <a:spcPts val="800"/>
              </a:lnSpc>
              <a:defRPr/>
            </a:pPr>
            <a:r>
              <a:rPr lang="en-US" sz="700">
                <a:solidFill>
                  <a:srgbClr val="00A3E0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Identifier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3C8C3F3-B5D6-4BD5-A567-E1A34BBDD59B}"/>
              </a:ext>
            </a:extLst>
          </p:cNvPr>
          <p:cNvSpPr/>
          <p:nvPr userDrawn="1"/>
        </p:nvSpPr>
        <p:spPr>
          <a:xfrm>
            <a:off x="2456131" y="4652964"/>
            <a:ext cx="2285476" cy="246062"/>
          </a:xfrm>
          <a:prstGeom prst="rect">
            <a:avLst/>
          </a:prstGeom>
        </p:spPr>
        <p:txBody>
          <a:bodyPr wrap="square" lIns="0" tIns="61041" rIns="0" bIns="0">
            <a:noAutofit/>
          </a:bodyPr>
          <a:lstStyle/>
          <a:p>
            <a:pPr>
              <a:lnSpc>
                <a:spcPts val="650"/>
              </a:lnSpc>
              <a:defRPr/>
            </a:pPr>
            <a:r>
              <a:rPr lang="en-US" sz="700" kern="120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Speaker name,</a:t>
            </a:r>
            <a:r>
              <a:rPr lang="en-US" sz="700" kern="1200" baseline="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 n</a:t>
            </a:r>
            <a:r>
              <a:rPr lang="en-US" sz="700" kern="120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ame of event</a:t>
            </a:r>
            <a:r>
              <a:rPr lang="en-US" sz="700" kern="1200" baseline="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 or project, date</a:t>
            </a:r>
            <a:endParaRPr lang="en-US" sz="700">
              <a:solidFill>
                <a:srgbClr val="00A3E0"/>
              </a:solidFill>
              <a:latin typeface="+mn-lt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36376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2" pos="2799" userDrawn="1">
          <p15:clr>
            <a:srgbClr val="FBAE40"/>
          </p15:clr>
        </p15:guide>
        <p15:guide id="3" pos="296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s + on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1DE212A-0764-413E-A19E-D84429FA6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603" y="1347788"/>
            <a:ext cx="8166240" cy="30591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A3E0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AB787125-6F31-47C8-8B0D-BD365CD3637E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70639" y="485775"/>
            <a:ext cx="486000" cy="48600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7"/>
          </a:p>
        </p:txBody>
      </p:sp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0E6B3719-5DFB-4444-91FC-920B3C8A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73" y="458167"/>
            <a:ext cx="7708368" cy="539982"/>
          </a:xfrm>
          <a:prstGeom prst="rect">
            <a:avLst/>
          </a:prstGeom>
        </p:spPr>
        <p:txBody>
          <a:bodyPr vert="horz" lIns="0" tIns="0" rIns="540000" bIns="0" rtlCol="0" anchor="t" anchorCtr="0">
            <a:noAutofit/>
          </a:bodyPr>
          <a:lstStyle/>
          <a:p>
            <a:r>
              <a:rPr lang="en-US" dirty="0"/>
              <a:t>Edit Master </a:t>
            </a:r>
            <a:r>
              <a:rPr lang="en-US"/>
              <a:t>title style</a:t>
            </a:r>
            <a:endParaRPr lang="en-GB" dirty="0"/>
          </a:p>
        </p:txBody>
      </p:sp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559513FB-481A-4F59-99DC-11E0604251B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10800000">
            <a:off x="487363" y="4652963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19" name="Foliennummernplatzhalter 1">
            <a:extLst>
              <a:ext uri="{FF2B5EF4-FFF2-40B4-BE49-F238E27FC236}">
                <a16:creationId xmlns:a16="http://schemas.microsoft.com/office/drawing/2014/main" id="{DBEFBA86-8E2F-4710-AE44-0BBBA191F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6812" y="4652965"/>
            <a:ext cx="489827" cy="245999"/>
          </a:xfrm>
          <a:prstGeom prst="rect">
            <a:avLst/>
          </a:prstGeom>
        </p:spPr>
        <p:txBody>
          <a:bodyPr vert="horz" lIns="0" tIns="61200" rIns="0" bIns="0" rtlCol="0" anchor="t" anchorCtr="0"/>
          <a:lstStyle>
            <a:lvl1pPr algn="r">
              <a:lnSpc>
                <a:spcPts val="650"/>
              </a:lnSpc>
              <a:defRPr sz="650">
                <a:solidFill>
                  <a:schemeClr val="tx1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defRPr>
            </a:lvl1pPr>
          </a:lstStyle>
          <a:p>
            <a:fld id="{D71DA9FD-6EF8-4CC5-AF9B-B6159B5B937C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3C8C3F3-B5D6-4BD5-A567-E1A34BBDD59B}"/>
              </a:ext>
            </a:extLst>
          </p:cNvPr>
          <p:cNvSpPr/>
          <p:nvPr userDrawn="1"/>
        </p:nvSpPr>
        <p:spPr>
          <a:xfrm>
            <a:off x="490705" y="4652964"/>
            <a:ext cx="1798363" cy="246062"/>
          </a:xfrm>
          <a:prstGeom prst="rect">
            <a:avLst/>
          </a:prstGeom>
        </p:spPr>
        <p:txBody>
          <a:bodyPr wrap="square" lIns="0" tIns="61041" rIns="0" bIns="0">
            <a:noAutofit/>
          </a:bodyPr>
          <a:lstStyle/>
          <a:p>
            <a:pPr marL="0" indent="0">
              <a:lnSpc>
                <a:spcPts val="800"/>
              </a:lnSpc>
              <a:defRPr/>
            </a:pPr>
            <a:r>
              <a:rPr lang="en-US" sz="700">
                <a:solidFill>
                  <a:srgbClr val="0018A8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Deutsche Bank</a:t>
            </a:r>
          </a:p>
          <a:p>
            <a:pPr marL="0" indent="0">
              <a:lnSpc>
                <a:spcPts val="800"/>
              </a:lnSpc>
              <a:defRPr/>
            </a:pPr>
            <a:r>
              <a:rPr lang="en-US" sz="700">
                <a:solidFill>
                  <a:srgbClr val="00A3E0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Identifier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3C8C3F3-B5D6-4BD5-A567-E1A34BBDD59B}"/>
              </a:ext>
            </a:extLst>
          </p:cNvPr>
          <p:cNvSpPr/>
          <p:nvPr userDrawn="1"/>
        </p:nvSpPr>
        <p:spPr>
          <a:xfrm>
            <a:off x="2456131" y="4652964"/>
            <a:ext cx="2285476" cy="246062"/>
          </a:xfrm>
          <a:prstGeom prst="rect">
            <a:avLst/>
          </a:prstGeom>
        </p:spPr>
        <p:txBody>
          <a:bodyPr wrap="square" lIns="0" tIns="61041" rIns="0" bIns="0">
            <a:noAutofit/>
          </a:bodyPr>
          <a:lstStyle/>
          <a:p>
            <a:pPr>
              <a:lnSpc>
                <a:spcPts val="650"/>
              </a:lnSpc>
              <a:defRPr/>
            </a:pPr>
            <a:r>
              <a:rPr lang="en-US" sz="700" kern="120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Speaker name,</a:t>
            </a:r>
            <a:r>
              <a:rPr lang="en-US" sz="700" kern="1200" baseline="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 n</a:t>
            </a:r>
            <a:r>
              <a:rPr lang="en-US" sz="700" kern="120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ame of event</a:t>
            </a:r>
            <a:r>
              <a:rPr lang="en-US" sz="700" kern="1200" baseline="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 or project, date</a:t>
            </a:r>
            <a:endParaRPr lang="en-US" sz="700">
              <a:solidFill>
                <a:srgbClr val="00A3E0"/>
              </a:solidFill>
              <a:latin typeface="+mn-lt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261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s +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62F892-DCF3-4ADF-AED2-8804A7774D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601" y="1347787"/>
            <a:ext cx="3951360" cy="30591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689C447D-8315-4EAB-8E93-A3EC8C98AF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04480" y="1347787"/>
            <a:ext cx="3951360" cy="30591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47F0904B-2CCA-4F40-8484-3B6352A016BA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8170639" y="485775"/>
            <a:ext cx="486000" cy="48600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7"/>
          </a:p>
        </p:txBody>
      </p:sp>
      <p:sp>
        <p:nvSpPr>
          <p:cNvPr id="18" name="Title Placeholder 4">
            <a:extLst>
              <a:ext uri="{FF2B5EF4-FFF2-40B4-BE49-F238E27FC236}">
                <a16:creationId xmlns:a16="http://schemas.microsoft.com/office/drawing/2014/main" id="{7B742D39-BE7B-4139-BFB9-DF86228F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73" y="458167"/>
            <a:ext cx="7708368" cy="539982"/>
          </a:xfrm>
          <a:prstGeom prst="rect">
            <a:avLst/>
          </a:prstGeom>
        </p:spPr>
        <p:txBody>
          <a:bodyPr vert="horz" lIns="0" tIns="0" rIns="540000" bIns="0" rtlCol="0" anchor="t" anchorCtr="0">
            <a:noAutofit/>
          </a:bodyPr>
          <a:lstStyle/>
          <a:p>
            <a:r>
              <a:rPr lang="en-US" dirty="0"/>
              <a:t>Edit Master </a:t>
            </a:r>
            <a:r>
              <a:rPr lang="en-US"/>
              <a:t>title style</a:t>
            </a:r>
            <a:endParaRPr lang="en-GB" dirty="0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FDB0EF79-D2ED-4DAD-A596-6E25F538F78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10800000">
            <a:off x="487363" y="4652963"/>
            <a:ext cx="8165932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21" name="Foliennummernplatzhalter 1">
            <a:extLst>
              <a:ext uri="{FF2B5EF4-FFF2-40B4-BE49-F238E27FC236}">
                <a16:creationId xmlns:a16="http://schemas.microsoft.com/office/drawing/2014/main" id="{7104B59C-4D34-46BB-AA44-058D721C8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6812" y="4652965"/>
            <a:ext cx="489827" cy="245999"/>
          </a:xfrm>
          <a:prstGeom prst="rect">
            <a:avLst/>
          </a:prstGeom>
        </p:spPr>
        <p:txBody>
          <a:bodyPr vert="horz" lIns="0" tIns="61200" rIns="0" bIns="0" rtlCol="0" anchor="t" anchorCtr="0"/>
          <a:lstStyle>
            <a:lvl1pPr algn="r">
              <a:lnSpc>
                <a:spcPts val="650"/>
              </a:lnSpc>
              <a:defRPr sz="650">
                <a:solidFill>
                  <a:schemeClr val="tx1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defRPr>
            </a:lvl1pPr>
          </a:lstStyle>
          <a:p>
            <a:fld id="{D71DA9FD-6EF8-4CC5-AF9B-B6159B5B937C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3C8C3F3-B5D6-4BD5-A567-E1A34BBDD59B}"/>
              </a:ext>
            </a:extLst>
          </p:cNvPr>
          <p:cNvSpPr/>
          <p:nvPr userDrawn="1"/>
        </p:nvSpPr>
        <p:spPr>
          <a:xfrm>
            <a:off x="490705" y="4652964"/>
            <a:ext cx="1798363" cy="246062"/>
          </a:xfrm>
          <a:prstGeom prst="rect">
            <a:avLst/>
          </a:prstGeom>
        </p:spPr>
        <p:txBody>
          <a:bodyPr wrap="square" lIns="0" tIns="61041" rIns="0" bIns="0">
            <a:noAutofit/>
          </a:bodyPr>
          <a:lstStyle/>
          <a:p>
            <a:pPr marL="0" indent="0">
              <a:lnSpc>
                <a:spcPts val="800"/>
              </a:lnSpc>
              <a:defRPr/>
            </a:pPr>
            <a:r>
              <a:rPr lang="en-US" sz="700">
                <a:solidFill>
                  <a:srgbClr val="0018A8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Deutsche Bank</a:t>
            </a:r>
          </a:p>
          <a:p>
            <a:pPr marL="0" indent="0">
              <a:lnSpc>
                <a:spcPts val="800"/>
              </a:lnSpc>
              <a:defRPr/>
            </a:pPr>
            <a:r>
              <a:rPr lang="en-US" sz="700">
                <a:solidFill>
                  <a:srgbClr val="00A3E0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Identifier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3C8C3F3-B5D6-4BD5-A567-E1A34BBDD59B}"/>
              </a:ext>
            </a:extLst>
          </p:cNvPr>
          <p:cNvSpPr/>
          <p:nvPr userDrawn="1"/>
        </p:nvSpPr>
        <p:spPr>
          <a:xfrm>
            <a:off x="2456131" y="4652964"/>
            <a:ext cx="2285476" cy="246062"/>
          </a:xfrm>
          <a:prstGeom prst="rect">
            <a:avLst/>
          </a:prstGeom>
        </p:spPr>
        <p:txBody>
          <a:bodyPr wrap="square" lIns="0" tIns="61041" rIns="0" bIns="0">
            <a:noAutofit/>
          </a:bodyPr>
          <a:lstStyle/>
          <a:p>
            <a:pPr>
              <a:lnSpc>
                <a:spcPts val="650"/>
              </a:lnSpc>
              <a:defRPr/>
            </a:pPr>
            <a:r>
              <a:rPr lang="en-US" sz="700" kern="120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Speaker name,</a:t>
            </a:r>
            <a:r>
              <a:rPr lang="en-US" sz="700" kern="1200" baseline="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 n</a:t>
            </a:r>
            <a:r>
              <a:rPr lang="en-US" sz="700" kern="120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ame of event</a:t>
            </a:r>
            <a:r>
              <a:rPr lang="en-US" sz="700" kern="1200" baseline="0">
                <a:solidFill>
                  <a:srgbClr val="000000"/>
                </a:solidFill>
                <a:latin typeface="Arial" charset="0"/>
                <a:ea typeface="Deutsche Bank Text" panose="020B0503020202030204" pitchFamily="34" charset="0"/>
                <a:cs typeface="Arial" panose="020B0604020202020204" pitchFamily="34" charset="0"/>
              </a:rPr>
              <a:t> or project, date</a:t>
            </a:r>
            <a:endParaRPr lang="en-US" sz="700">
              <a:solidFill>
                <a:srgbClr val="00A3E0"/>
              </a:solidFill>
              <a:latin typeface="+mn-lt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63591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2" pos="2799" userDrawn="1">
          <p15:clr>
            <a:srgbClr val="FBAE40"/>
          </p15:clr>
        </p15:guide>
        <p15:guide id="3" pos="296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5B9FD7A-E47D-464F-908E-0A898F099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6812" y="4652964"/>
            <a:ext cx="489827" cy="246062"/>
          </a:xfrm>
          <a:prstGeom prst="rect">
            <a:avLst/>
          </a:prstGeom>
        </p:spPr>
        <p:txBody>
          <a:bodyPr vert="horz" lIns="0" tIns="61200" rIns="0" bIns="0" rtlCol="0" anchor="t" anchorCtr="0"/>
          <a:lstStyle>
            <a:lvl1pPr algn="r">
              <a:lnSpc>
                <a:spcPts val="650"/>
              </a:lnSpc>
              <a:defRPr sz="650">
                <a:solidFill>
                  <a:schemeClr val="tx1"/>
                </a:solidFill>
                <a:latin typeface="+mn-lt"/>
                <a:ea typeface="Deutsche Bank Text" panose="020B0503020202030204" pitchFamily="34" charset="0"/>
                <a:cs typeface="Arial" panose="020B0604020202020204" pitchFamily="34" charset="0"/>
              </a:defRPr>
            </a:lvl1pPr>
          </a:lstStyle>
          <a:p>
            <a:fld id="{D71DA9FD-6EF8-4CC5-AF9B-B6159B5B937C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65C97-7830-49FC-9697-6D19DA821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363" y="1347788"/>
            <a:ext cx="8169276" cy="3060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429F3B1B-8104-4CBB-A285-B4B3ADCC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73" y="458167"/>
            <a:ext cx="7708368" cy="539982"/>
          </a:xfrm>
          <a:prstGeom prst="rect">
            <a:avLst/>
          </a:prstGeom>
        </p:spPr>
        <p:txBody>
          <a:bodyPr vert="horz" lIns="0" tIns="0" rIns="540000" bIns="0" rtlCol="0" anchor="t" anchorCtr="0">
            <a:noAutofit/>
          </a:bodyPr>
          <a:lstStyle/>
          <a:p>
            <a:r>
              <a:rPr lang="en-US" dirty="0"/>
              <a:t>Edit Master </a:t>
            </a:r>
            <a:r>
              <a:rPr lang="en-US"/>
              <a:t>title style</a:t>
            </a:r>
            <a:endParaRPr lang="en-GB" dirty="0"/>
          </a:p>
        </p:txBody>
      </p:sp>
      <p:sp>
        <p:nvSpPr>
          <p:cNvPr id="3" name="MSIPCMContentMarking" descr="{&quot;HashCode&quot;:-1864096203,&quot;Placement&quot;:&quot;Footer&quot;}"/>
          <p:cNvSpPr txBox="1"/>
          <p:nvPr userDrawn="1"/>
        </p:nvSpPr>
        <p:spPr bwMode="ltGray">
          <a:xfrm>
            <a:off x="4441613" y="4881156"/>
            <a:ext cx="260773" cy="2623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s-ES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9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98" r:id="rId2"/>
    <p:sldLayoutId id="2147485384" r:id="rId3"/>
    <p:sldLayoutId id="2147485394" r:id="rId4"/>
    <p:sldLayoutId id="2147485395" r:id="rId5"/>
    <p:sldLayoutId id="2147485385" r:id="rId6"/>
    <p:sldLayoutId id="2147485386" r:id="rId7"/>
    <p:sldLayoutId id="2147485399" r:id="rId8"/>
    <p:sldLayoutId id="2147485400" r:id="rId9"/>
    <p:sldLayoutId id="2147485396" r:id="rId10"/>
    <p:sldLayoutId id="2147485397" r:id="rId11"/>
    <p:sldLayoutId id="2147485403" r:id="rId12"/>
  </p:sldLayoutIdLst>
  <p:transition>
    <p:wipe dir="r"/>
  </p:transition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00" kern="1200" baseline="0">
          <a:solidFill>
            <a:schemeClr val="tx1"/>
          </a:solidFill>
          <a:latin typeface="+mj-lt"/>
          <a:ea typeface="Deutsche Bank Display" panose="020F0403020203030304" pitchFamily="34" charset="0"/>
          <a:cs typeface="Calibri Light" panose="020F03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64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64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64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64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5pPr>
      <a:lvl6pPr marL="3422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499120" algn="l"/>
        </a:tabLst>
        <a:defRPr sz="1764" b="1">
          <a:solidFill>
            <a:schemeClr val="tx1"/>
          </a:solidFill>
          <a:latin typeface="Arial" charset="0"/>
        </a:defRPr>
      </a:lvl6pPr>
      <a:lvl7pPr marL="68450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499120" algn="l"/>
        </a:tabLst>
        <a:defRPr sz="1764" b="1">
          <a:solidFill>
            <a:schemeClr val="tx1"/>
          </a:solidFill>
          <a:latin typeface="Arial" charset="0"/>
        </a:defRPr>
      </a:lvl7pPr>
      <a:lvl8pPr marL="102676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499120" algn="l"/>
        </a:tabLst>
        <a:defRPr sz="1764" b="1">
          <a:solidFill>
            <a:schemeClr val="tx1"/>
          </a:solidFill>
          <a:latin typeface="Arial" charset="0"/>
        </a:defRPr>
      </a:lvl8pPr>
      <a:lvl9pPr marL="136901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499120" algn="l"/>
        </a:tabLst>
        <a:defRPr sz="1764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200"/>
        </a:spcBef>
        <a:spcAft>
          <a:spcPts val="200"/>
        </a:spcAft>
        <a:defRPr sz="1497" kern="1200" baseline="0">
          <a:solidFill>
            <a:srgbClr val="00A3E0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lnSpc>
          <a:spcPct val="90000"/>
        </a:lnSpc>
        <a:spcBef>
          <a:spcPts val="200"/>
        </a:spcBef>
        <a:spcAft>
          <a:spcPts val="200"/>
        </a:spcAft>
        <a:defRPr sz="1497" kern="1200" baseline="0">
          <a:solidFill>
            <a:schemeClr val="tx1"/>
          </a:solidFill>
          <a:latin typeface="+mn-lt"/>
          <a:ea typeface="ＭＳ Ｐゴシック" pitchFamily="-109" charset="-128"/>
        </a:defRPr>
      </a:lvl2pPr>
      <a:lvl3pPr marL="303664" indent="-300434" algn="l" rtl="0" eaLnBrk="1" fontAlgn="base" hangingPunct="1">
        <a:lnSpc>
          <a:spcPct val="90000"/>
        </a:lnSpc>
        <a:spcBef>
          <a:spcPts val="200"/>
        </a:spcBef>
        <a:spcAft>
          <a:spcPts val="200"/>
        </a:spcAft>
        <a:buFont typeface="Arial" charset="0"/>
        <a:buChar char="—"/>
        <a:defRPr sz="1497" kern="1200" baseline="0">
          <a:solidFill>
            <a:schemeClr val="tx1"/>
          </a:solidFill>
          <a:latin typeface="+mn-lt"/>
          <a:ea typeface="Deutsche Bank Text" panose="020B0503020202030204" pitchFamily="34" charset="0"/>
          <a:cs typeface="Arial" panose="020B0604020202020204" pitchFamily="34" charset="0"/>
        </a:defRPr>
      </a:lvl3pPr>
      <a:lvl4pPr marL="609217" indent="-302448" algn="l" rtl="0" eaLnBrk="1" fontAlgn="base" hangingPunct="1">
        <a:lnSpc>
          <a:spcPct val="100000"/>
        </a:lnSpc>
        <a:spcBef>
          <a:spcPts val="200"/>
        </a:spcBef>
        <a:spcAft>
          <a:spcPts val="200"/>
        </a:spcAft>
        <a:buFont typeface="Arial" charset="0"/>
        <a:buChar char="—"/>
        <a:defRPr sz="1200" kern="1200" baseline="0">
          <a:solidFill>
            <a:schemeClr val="tx1"/>
          </a:solidFill>
          <a:latin typeface="+mn-lt"/>
          <a:ea typeface="ＭＳ Ｐゴシック" pitchFamily="-109" charset="-128"/>
        </a:defRPr>
      </a:lvl4pPr>
      <a:lvl5pPr marL="854416" indent="-247359" algn="l" rtl="0" eaLnBrk="1" fontAlgn="base" hangingPunct="1">
        <a:lnSpc>
          <a:spcPct val="100000"/>
        </a:lnSpc>
        <a:spcBef>
          <a:spcPts val="200"/>
        </a:spcBef>
        <a:spcAft>
          <a:spcPts val="200"/>
        </a:spcAft>
        <a:buFont typeface="Arial" charset="0"/>
        <a:buChar char="—"/>
        <a:defRPr sz="1000" kern="1200" baseline="0">
          <a:solidFill>
            <a:schemeClr val="tx1"/>
          </a:solidFill>
          <a:latin typeface="+mn-lt"/>
          <a:ea typeface="ＭＳ Ｐゴシック" pitchFamily="-109" charset="-128"/>
        </a:defRPr>
      </a:lvl5pPr>
      <a:lvl6pPr marL="882969" indent="-133099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017">
          <a:solidFill>
            <a:schemeClr val="tx1"/>
          </a:solidFill>
          <a:latin typeface="+mn-lt"/>
        </a:defRPr>
      </a:lvl6pPr>
      <a:lvl7pPr marL="1225221" indent="-133099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017">
          <a:solidFill>
            <a:schemeClr val="tx1"/>
          </a:solidFill>
          <a:latin typeface="+mn-lt"/>
        </a:defRPr>
      </a:lvl7pPr>
      <a:lvl8pPr marL="1567475" indent="-133099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017">
          <a:solidFill>
            <a:schemeClr val="tx1"/>
          </a:solidFill>
          <a:latin typeface="+mn-lt"/>
        </a:defRPr>
      </a:lvl8pPr>
      <a:lvl9pPr marL="1909729" indent="-133099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01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4508" rtl="0" eaLnBrk="1" latinLnBrk="0" hangingPunct="1">
        <a:defRPr sz="1357" kern="1200">
          <a:solidFill>
            <a:schemeClr val="tx1"/>
          </a:solidFill>
          <a:latin typeface="+mn-lt"/>
          <a:ea typeface="+mn-ea"/>
          <a:cs typeface="+mn-cs"/>
        </a:defRPr>
      </a:lvl1pPr>
      <a:lvl2pPr marL="342254" algn="l" defTabSz="684508" rtl="0" eaLnBrk="1" latinLnBrk="0" hangingPunct="1">
        <a:defRPr sz="1357" kern="1200">
          <a:solidFill>
            <a:schemeClr val="tx1"/>
          </a:solidFill>
          <a:latin typeface="+mn-lt"/>
          <a:ea typeface="+mn-ea"/>
          <a:cs typeface="+mn-cs"/>
        </a:defRPr>
      </a:lvl2pPr>
      <a:lvl3pPr marL="684508" algn="l" defTabSz="684508" rtl="0" eaLnBrk="1" latinLnBrk="0" hangingPunct="1">
        <a:defRPr sz="1357" kern="1200">
          <a:solidFill>
            <a:schemeClr val="tx1"/>
          </a:solidFill>
          <a:latin typeface="+mn-lt"/>
          <a:ea typeface="+mn-ea"/>
          <a:cs typeface="+mn-cs"/>
        </a:defRPr>
      </a:lvl3pPr>
      <a:lvl4pPr marL="1026762" algn="l" defTabSz="684508" rtl="0" eaLnBrk="1" latinLnBrk="0" hangingPunct="1">
        <a:defRPr sz="1357" kern="1200">
          <a:solidFill>
            <a:schemeClr val="tx1"/>
          </a:solidFill>
          <a:latin typeface="+mn-lt"/>
          <a:ea typeface="+mn-ea"/>
          <a:cs typeface="+mn-cs"/>
        </a:defRPr>
      </a:lvl4pPr>
      <a:lvl5pPr marL="1369014" algn="l" defTabSz="684508" rtl="0" eaLnBrk="1" latinLnBrk="0" hangingPunct="1">
        <a:defRPr sz="1357" kern="1200">
          <a:solidFill>
            <a:schemeClr val="tx1"/>
          </a:solidFill>
          <a:latin typeface="+mn-lt"/>
          <a:ea typeface="+mn-ea"/>
          <a:cs typeface="+mn-cs"/>
        </a:defRPr>
      </a:lvl5pPr>
      <a:lvl6pPr marL="1711269" algn="l" defTabSz="684508" rtl="0" eaLnBrk="1" latinLnBrk="0" hangingPunct="1">
        <a:defRPr sz="1357" kern="1200">
          <a:solidFill>
            <a:schemeClr val="tx1"/>
          </a:solidFill>
          <a:latin typeface="+mn-lt"/>
          <a:ea typeface="+mn-ea"/>
          <a:cs typeface="+mn-cs"/>
        </a:defRPr>
      </a:lvl6pPr>
      <a:lvl7pPr marL="2053523" algn="l" defTabSz="684508" rtl="0" eaLnBrk="1" latinLnBrk="0" hangingPunct="1">
        <a:defRPr sz="1357" kern="1200">
          <a:solidFill>
            <a:schemeClr val="tx1"/>
          </a:solidFill>
          <a:latin typeface="+mn-lt"/>
          <a:ea typeface="+mn-ea"/>
          <a:cs typeface="+mn-cs"/>
        </a:defRPr>
      </a:lvl7pPr>
      <a:lvl8pPr marL="2395776" algn="l" defTabSz="684508" rtl="0" eaLnBrk="1" latinLnBrk="0" hangingPunct="1">
        <a:defRPr sz="1357" kern="1200">
          <a:solidFill>
            <a:schemeClr val="tx1"/>
          </a:solidFill>
          <a:latin typeface="+mn-lt"/>
          <a:ea typeface="+mn-ea"/>
          <a:cs typeface="+mn-cs"/>
        </a:defRPr>
      </a:lvl8pPr>
      <a:lvl9pPr marL="2738030" algn="l" defTabSz="684508" rtl="0" eaLnBrk="1" latinLnBrk="0" hangingPunct="1">
        <a:defRPr sz="13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453" userDrawn="1">
          <p15:clr>
            <a:srgbClr val="F26B43"/>
          </p15:clr>
        </p15:guide>
        <p15:guide id="12" pos="307" userDrawn="1">
          <p15:clr>
            <a:srgbClr val="F26B43"/>
          </p15:clr>
        </p15:guide>
        <p15:guide id="13" orient="horz" pos="306" userDrawn="1">
          <p15:clr>
            <a:srgbClr val="F26B43"/>
          </p15:clr>
        </p15:guide>
        <p15:guide id="14" orient="horz" pos="2777" userDrawn="1">
          <p15:clr>
            <a:srgbClr val="F26B43"/>
          </p15:clr>
        </p15:guide>
        <p15:guide id="16" orient="horz" pos="2931" userDrawn="1">
          <p15:clr>
            <a:srgbClr val="F26B43"/>
          </p15:clr>
        </p15:guide>
        <p15:guide id="17" orient="horz" pos="849" userDrawn="1">
          <p15:clr>
            <a:srgbClr val="F26B43"/>
          </p15:clr>
        </p15:guide>
        <p15:guide id="18" orient="horz" pos="30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C98206-F81F-4BDE-9369-6FA4E29CBF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#</a:t>
            </a:r>
            <a:r>
              <a:rPr lang="en-GB" dirty="0" err="1">
                <a:latin typeface="+mn-lt"/>
              </a:rPr>
              <a:t>PositiveImpact</a:t>
            </a:r>
            <a:endParaRPr lang="en-GB" dirty="0">
              <a:latin typeface="+mn-l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F9330C-B842-4DCC-8ABB-3A1ED9C9F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1600" y="4328465"/>
            <a:ext cx="2204243" cy="487131"/>
          </a:xfrm>
        </p:spPr>
        <p:txBody>
          <a:bodyPr/>
          <a:lstStyle/>
          <a:p>
            <a:r>
              <a:rPr lang="en-GB" dirty="0"/>
              <a:t>								</a:t>
            </a:r>
            <a:r>
              <a:rPr lang="en-GB" dirty="0" err="1"/>
              <a:t>Noviembre</a:t>
            </a:r>
            <a:r>
              <a:rPr lang="en-GB" dirty="0"/>
              <a:t>  2021</a:t>
            </a:r>
            <a:endParaRPr lang="en-GB" dirty="0">
              <a:latin typeface="+mn-lt"/>
            </a:endParaRP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AEA68FE4-93C9-4335-B9FD-99DBB0F22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Financiación</a:t>
            </a:r>
            <a:r>
              <a:rPr lang="en-GB" dirty="0"/>
              <a:t> de Proyectos de </a:t>
            </a:r>
            <a:r>
              <a:rPr lang="en-GB" dirty="0" err="1"/>
              <a:t>Rehabilitación</a:t>
            </a:r>
            <a:r>
              <a:rPr lang="en-GB" dirty="0"/>
              <a:t> y Eficiencia </a:t>
            </a:r>
            <a:r>
              <a:rPr lang="en-GB" dirty="0" err="1"/>
              <a:t>Energética</a:t>
            </a:r>
            <a:r>
              <a:rPr lang="en-GB" dirty="0"/>
              <a:t> de </a:t>
            </a:r>
            <a:r>
              <a:rPr lang="en-GB" dirty="0" err="1"/>
              <a:t>Comunidades</a:t>
            </a:r>
            <a:r>
              <a:rPr lang="en-GB" dirty="0"/>
              <a:t> de </a:t>
            </a:r>
            <a:r>
              <a:rPr lang="en-GB" dirty="0" err="1"/>
              <a:t>Propietarios</a:t>
            </a:r>
            <a:endParaRPr lang="en-GB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274FA4-480A-469E-92D4-21EEB3335729}"/>
              </a:ext>
            </a:extLst>
          </p:cNvPr>
          <p:cNvSpPr txBox="1"/>
          <p:nvPr/>
        </p:nvSpPr>
        <p:spPr bwMode="ltGray">
          <a:xfrm>
            <a:off x="5187086" y="3594936"/>
            <a:ext cx="4572000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bg1"/>
                </a:solidFill>
                <a:latin typeface="+mj-lt"/>
              </a:rPr>
              <a:t>Préstamo Huella 0</a:t>
            </a:r>
          </a:p>
        </p:txBody>
      </p:sp>
      <p:pic>
        <p:nvPicPr>
          <p:cNvPr id="1030" name="Picture 6" descr="DECIMOTERCERAS JORNADAS CGPJ-CSCAE. - Coa Granada">
            <a:extLst>
              <a:ext uri="{FF2B5EF4-FFF2-40B4-BE49-F238E27FC236}">
                <a16:creationId xmlns:a16="http://schemas.microsoft.com/office/drawing/2014/main" id="{3CA5A24E-55A7-4B62-99C4-61A637BB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7" y="4068788"/>
            <a:ext cx="2534249" cy="7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0132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 descr="El Ayuntamiento amplía la cuantía de la rehabilitación del barrio del  Aeropuerto | Madridiario">
            <a:extLst>
              <a:ext uri="{FF2B5EF4-FFF2-40B4-BE49-F238E27FC236}">
                <a16:creationId xmlns:a16="http://schemas.microsoft.com/office/drawing/2014/main" id="{B682EE80-F8A5-44DA-9897-BBD50031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09" y="763632"/>
            <a:ext cx="5460912" cy="36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F55F212-95BC-420F-8257-37B1BF6F6D88}"/>
              </a:ext>
            </a:extLst>
          </p:cNvPr>
          <p:cNvSpPr txBox="1"/>
          <p:nvPr/>
        </p:nvSpPr>
        <p:spPr bwMode="ltGray">
          <a:xfrm>
            <a:off x="521079" y="271454"/>
            <a:ext cx="3160375" cy="3196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68444" tIns="34222" rIns="68444" bIns="34222" rtlCol="0" anchor="t" anchorCtr="0">
            <a:spAutoFit/>
          </a:bodyPr>
          <a:lstStyle/>
          <a:p>
            <a:pPr eaLnBrk="0" hangingPunct="0"/>
            <a:r>
              <a:rPr lang="es-ES" sz="1628" b="1" u="sng" dirty="0">
                <a:solidFill>
                  <a:srgbClr val="0070C0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Barrio del Aeropuerto. Madrid</a:t>
            </a:r>
          </a:p>
        </p:txBody>
      </p:sp>
    </p:spTree>
    <p:extLst>
      <p:ext uri="{BB962C8B-B14F-4D97-AF65-F5344CB8AC3E}">
        <p14:creationId xmlns:p14="http://schemas.microsoft.com/office/powerpoint/2010/main" val="326403617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714D2513-1EA0-41A4-AB40-F9AD29327F63}"/>
              </a:ext>
            </a:extLst>
          </p:cNvPr>
          <p:cNvSpPr txBox="1">
            <a:spLocks/>
          </p:cNvSpPr>
          <p:nvPr/>
        </p:nvSpPr>
        <p:spPr>
          <a:xfrm>
            <a:off x="340977" y="779618"/>
            <a:ext cx="7708368" cy="5399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chemeClr val="tx1"/>
                </a:solidFill>
                <a:latin typeface="+mj-lt"/>
                <a:ea typeface="Deutsche Bank Display" panose="020F0403020203030304" pitchFamily="34" charset="0"/>
                <a:cs typeface="Calibri Light" panose="020F03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64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64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64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64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5pPr>
            <a:lvl6pPr marL="3422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99120" algn="l"/>
              </a:tabLst>
              <a:defRPr sz="1764" b="1">
                <a:solidFill>
                  <a:schemeClr val="tx1"/>
                </a:solidFill>
                <a:latin typeface="Arial" charset="0"/>
              </a:defRPr>
            </a:lvl6pPr>
            <a:lvl7pPr marL="68450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99120" algn="l"/>
              </a:tabLst>
              <a:defRPr sz="1764" b="1">
                <a:solidFill>
                  <a:schemeClr val="tx1"/>
                </a:solidFill>
                <a:latin typeface="Arial" charset="0"/>
              </a:defRPr>
            </a:lvl7pPr>
            <a:lvl8pPr marL="10267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99120" algn="l"/>
              </a:tabLst>
              <a:defRPr sz="1764" b="1">
                <a:solidFill>
                  <a:schemeClr val="tx1"/>
                </a:solidFill>
                <a:latin typeface="Arial" charset="0"/>
              </a:defRPr>
            </a:lvl8pPr>
            <a:lvl9pPr marL="13690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99120" algn="l"/>
              </a:tabLst>
              <a:defRPr sz="1764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s-ES" sz="2000" b="1" u="sng" dirty="0" err="1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Caracteristicas</a:t>
            </a:r>
            <a:r>
              <a:rPr lang="es-ES" sz="2000" b="1" u="sng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 Préstamo Huella 0</a:t>
            </a:r>
            <a:br>
              <a:rPr lang="es-E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Gotham Ultra"/>
              </a:rPr>
            </a:br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D4482B-6A7C-479E-B33C-8260D7B15551}"/>
              </a:ext>
            </a:extLst>
          </p:cNvPr>
          <p:cNvSpPr txBox="1"/>
          <p:nvPr/>
        </p:nvSpPr>
        <p:spPr bwMode="ltGray">
          <a:xfrm>
            <a:off x="340977" y="1324601"/>
            <a:ext cx="7947589" cy="34935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Clientes: Comunidades de Propietarios. 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Destino: Financiación de obras de rehabilitación, accesibilidad, eficiencia energética, seguridad, ITE, etc.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Plazo de financiación hasta 10 años. 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Financiación hasta el 100% del presupuesto, sin vinculaciones ni garantías adicionales.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Sin contratar otros productos con DB. No es necesario la apertura de cuenta. Domiciliamos el recibo del préstamo en la cuenta que tenga la Comunidad.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Solo firma el presidente en representación de la Comunidad de Propietarios.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La documentación solicitada es muy sencilla. Disponible y en poder del Administrador.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La empresa rehabilitadora seleccionada por la Comunidad de Propietarios firma acuerdo de prescriptor con DB. Empresa validada su solvencia técnica y económica.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Pago por certificaciones según porcentaje de ejecución de la obra y calendario aprobado por la Comunidad de Propietarios.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Respuesta en 48 horas.  Proceso centralizado fuera de la red de oficinas DB. Equipo especializado 100% en financiar la rehabilitación.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Alto índice de aprobación de operaciones . Aprobación por lo solicitado tanto en importe como en plazo.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Tipo de Interés fijo a cliente</a:t>
            </a:r>
          </a:p>
          <a:p>
            <a:pPr marL="177800" indent="-1778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Sin intervención notarial hasta 30.000 </a:t>
            </a:r>
            <a:r>
              <a:rPr lang="es-ES" sz="1000" b="1" dirty="0" err="1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eur</a:t>
            </a:r>
            <a:r>
              <a:rPr lang="es-ES" sz="10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506179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76BFC6-DCB2-4938-B063-D6E8C37BF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" y="1722986"/>
            <a:ext cx="3256950" cy="2171832"/>
          </a:xfrm>
          <a:prstGeom prst="rect">
            <a:avLst/>
          </a:prstGeom>
        </p:spPr>
      </p:pic>
      <p:pic>
        <p:nvPicPr>
          <p:cNvPr id="9" name="Imagen 8" descr="Mapa&#10;&#10;Descripción generada automáticamente con confianza media">
            <a:extLst>
              <a:ext uri="{FF2B5EF4-FFF2-40B4-BE49-F238E27FC236}">
                <a16:creationId xmlns:a16="http://schemas.microsoft.com/office/drawing/2014/main" id="{AAAA4793-C8C9-4662-9F58-E94A74ECD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49" y="1722986"/>
            <a:ext cx="3779044" cy="211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7587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89509C0-DBB3-4855-8B41-5DC4A18A22C4}"/>
              </a:ext>
            </a:extLst>
          </p:cNvPr>
          <p:cNvSpPr txBox="1"/>
          <p:nvPr/>
        </p:nvSpPr>
        <p:spPr bwMode="ltGray">
          <a:xfrm>
            <a:off x="1975384" y="188233"/>
            <a:ext cx="5025709" cy="114544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</a:t>
            </a:r>
            <a:r>
              <a:rPr lang="es-ES" sz="12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NextGenerationEU</a:t>
            </a:r>
            <a:endParaRPr lang="es-ES" sz="10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s-ES" sz="1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un instrumento temporal de recuperación articulado por la UE para los 27 países que la componen, que contribuirá a reparar los daños económicos y sociales inmediatos causados por la pandemia de coronavirus.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s-ES" sz="1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RD853/21 de 5 de octubre Plan de Recuperación Transformación y Resiliencia</a:t>
            </a:r>
            <a:endParaRPr lang="es-E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DF2BA5-54FF-4303-8078-769EA68ADF4B}"/>
              </a:ext>
            </a:extLst>
          </p:cNvPr>
          <p:cNvSpPr txBox="1"/>
          <p:nvPr/>
        </p:nvSpPr>
        <p:spPr bwMode="ltGray">
          <a:xfrm>
            <a:off x="150074" y="1621520"/>
            <a:ext cx="3996137" cy="31334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2100"/>
              </a:spcAft>
            </a:pPr>
            <a:r>
              <a:rPr lang="es-ES" sz="1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 C.02.I01 </a:t>
            </a:r>
            <a:r>
              <a:rPr lang="es-ES" sz="1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“Programa de rehabilitación para la recuperación económica y social en entornos residenciales”, cuenta con un presupuesto de 3.420 millones de euros:</a:t>
            </a:r>
            <a:endParaRPr lang="es-ES" sz="1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2100"/>
              </a:spcAft>
              <a:buFont typeface="Arial" panose="020B0604020202020204" pitchFamily="34" charset="0"/>
              <a:buChar char="-"/>
            </a:pPr>
            <a:r>
              <a:rPr lang="es-ES" sz="1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1.994 millones de euros para el Programa de Edificios y Viviendas. </a:t>
            </a:r>
            <a:endParaRPr lang="es-ES" sz="1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2100"/>
              </a:spcAft>
              <a:buFont typeface="Arial" panose="020B0604020202020204" pitchFamily="34" charset="0"/>
              <a:buChar char="-"/>
            </a:pPr>
            <a:r>
              <a:rPr lang="es-ES" sz="1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976 millones de euros para el Programa de Barrios.</a:t>
            </a:r>
            <a:endParaRPr lang="es-ES" sz="1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2100"/>
              </a:spcAft>
              <a:buFont typeface="Arial" panose="020B0604020202020204" pitchFamily="34" charset="0"/>
              <a:buChar char="-"/>
            </a:pPr>
            <a:r>
              <a:rPr lang="es-ES" sz="1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450 millones de euros para compensar los menores ingresos de las Administraciones por las nuevas deducciones fiscales.</a:t>
            </a:r>
            <a:endParaRPr lang="es-ES" sz="1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2100"/>
              </a:spcAft>
            </a:pPr>
            <a:r>
              <a:rPr lang="es-ES" sz="1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 C.02.I02</a:t>
            </a:r>
            <a:r>
              <a:rPr lang="es-ES" sz="1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“Programa de construcción de viviendas en alquiler social en edificios energéticamente eficientes”, dotado con 1.000 millones de euros.</a:t>
            </a:r>
            <a:endParaRPr lang="es-ES" sz="1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22869D-CEB0-462A-91AE-2A60F04B3C9C}"/>
              </a:ext>
            </a:extLst>
          </p:cNvPr>
          <p:cNvSpPr txBox="1"/>
          <p:nvPr/>
        </p:nvSpPr>
        <p:spPr bwMode="ltGray">
          <a:xfrm>
            <a:off x="4373066" y="1621328"/>
            <a:ext cx="4572000" cy="2917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</a:rPr>
              <a:t>Programas regulados por el presente real decreto.</a:t>
            </a:r>
          </a:p>
          <a:p>
            <a:r>
              <a:rPr lang="es-ES" sz="1000" dirty="0">
                <a:solidFill>
                  <a:schemeClr val="bg1"/>
                </a:solidFill>
              </a:rPr>
              <a:t>Los programas de ayudas regulados a través del presente real decreto son los siguientes: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r>
              <a:rPr lang="es-ES" sz="1000" dirty="0">
                <a:solidFill>
                  <a:schemeClr val="bg1"/>
                </a:solidFill>
              </a:rPr>
              <a:t>1. Programa de ayuda a las actuaciones de rehabilitación a nivel de barrio.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r>
              <a:rPr lang="es-ES" sz="1000" dirty="0">
                <a:solidFill>
                  <a:schemeClr val="bg1"/>
                </a:solidFill>
              </a:rPr>
              <a:t>2. Programa de apoyo a las oficinas de rehabilitación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r>
              <a:rPr lang="es-ES" sz="1000" dirty="0">
                <a:solidFill>
                  <a:schemeClr val="bg1"/>
                </a:solidFill>
              </a:rPr>
              <a:t>3. Programa de ayuda a las actuaciones de rehabilitación a nivel de edificio.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r>
              <a:rPr lang="es-ES" sz="1000" dirty="0">
                <a:solidFill>
                  <a:schemeClr val="bg1"/>
                </a:solidFill>
              </a:rPr>
              <a:t>4. Programa de ayuda a las actuaciones de mejora de la eficiencia energética en viviendas.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r>
              <a:rPr lang="es-ES" sz="1000" dirty="0">
                <a:solidFill>
                  <a:schemeClr val="bg1"/>
                </a:solidFill>
              </a:rPr>
              <a:t>5. Programa de ayuda a la elaboración del libro del edificio existente para la rehabilitación y la redacción de proyectos de rehabilitación.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r>
              <a:rPr lang="es-ES" sz="1000" dirty="0">
                <a:solidFill>
                  <a:schemeClr val="bg1"/>
                </a:solidFill>
              </a:rPr>
              <a:t>6. Programa de ayuda a la construcción de viviendas en alquiler social en edificios energéticamente eficientes</a:t>
            </a:r>
            <a:r>
              <a:rPr lang="es-ES" dirty="0"/>
              <a:t>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D38DE4F-0980-43C9-9B64-06EDC12293E1}"/>
              </a:ext>
            </a:extLst>
          </p:cNvPr>
          <p:cNvCxnSpPr/>
          <p:nvPr/>
        </p:nvCxnSpPr>
        <p:spPr bwMode="auto">
          <a:xfrm>
            <a:off x="4195072" y="1621520"/>
            <a:ext cx="0" cy="318780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00895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1" y="901466"/>
            <a:ext cx="8009467" cy="3585866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2"/>
          <a:stretch/>
        </p:blipFill>
        <p:spPr>
          <a:xfrm>
            <a:off x="702733" y="2040467"/>
            <a:ext cx="3460815" cy="23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6686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 bwMode="ltGray">
          <a:xfrm>
            <a:off x="1607574" y="2505236"/>
            <a:ext cx="5980471" cy="101291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lvl="0" algn="ctr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FFFF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  <a:sym typeface="Helvetica Neue"/>
              </a:rPr>
              <a:t>Jose Antonio Aguilera</a:t>
            </a:r>
          </a:p>
          <a:p>
            <a:pPr lvl="0" algn="ctr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srgbClr val="FFFFFF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  <a:sym typeface="Helvetica Neue"/>
              </a:rPr>
              <a:t>Director de Negocio Estratégico e Instituciones Avanza Credit</a:t>
            </a:r>
          </a:p>
          <a:p>
            <a:pPr lvl="0" algn="ctr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s-ES" sz="1200" b="1" dirty="0">
              <a:solidFill>
                <a:srgbClr val="FFFFFF"/>
              </a:solidFill>
              <a:latin typeface="Deutsche Bank Text" panose="020B0503020202030204" pitchFamily="34" charset="0"/>
              <a:ea typeface="Deutsche Bank Text" panose="020B0503020202030204" pitchFamily="34" charset="0"/>
              <a:cs typeface="Deutsche Bank Text" panose="020B0503020202030204" pitchFamily="34" charset="0"/>
              <a:sym typeface="Helvetica Neue"/>
            </a:endParaRPr>
          </a:p>
          <a:p>
            <a:pPr lvl="0" algn="ctr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srgbClr val="FFFFFF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  <a:sym typeface="Helvetica Neue"/>
              </a:rPr>
              <a:t>jose-a.aguilera@db.com</a:t>
            </a:r>
          </a:p>
          <a:p>
            <a:pPr lvl="0" algn="ctr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srgbClr val="FFFFFF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  <a:sym typeface="Helvetica Neue"/>
              </a:rPr>
              <a:t>Telf. 659 524 999</a:t>
            </a:r>
          </a:p>
          <a:p>
            <a:pPr lvl="0" algn="ctr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s-ES" sz="1200" b="1" dirty="0">
              <a:solidFill>
                <a:srgbClr val="FFFFFF"/>
              </a:solidFill>
              <a:latin typeface="Deutsche Bank Text" panose="020B0503020202030204" pitchFamily="34" charset="0"/>
              <a:ea typeface="Deutsche Bank Text" panose="020B0503020202030204" pitchFamily="34" charset="0"/>
              <a:cs typeface="Deutsche Bank Text" panose="020B0503020202030204" pitchFamily="34" charset="0"/>
              <a:sym typeface="Helvetica Neue"/>
            </a:endParaRPr>
          </a:p>
        </p:txBody>
      </p:sp>
      <p:cxnSp>
        <p:nvCxnSpPr>
          <p:cNvPr id="5" name="Conector recto 4"/>
          <p:cNvCxnSpPr/>
          <p:nvPr/>
        </p:nvCxnSpPr>
        <p:spPr bwMode="auto">
          <a:xfrm flipV="1">
            <a:off x="3530600" y="2351312"/>
            <a:ext cx="2091267" cy="846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16477912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58E7A-BE74-4C26-8BD4-2A0F78F8C6F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4808DA3-F2D2-6442-AFDB-7F4A5397938B}"/>
              </a:ext>
            </a:extLst>
          </p:cNvPr>
          <p:cNvSpPr/>
          <p:nvPr/>
        </p:nvSpPr>
        <p:spPr>
          <a:xfrm>
            <a:off x="0" y="1375727"/>
            <a:ext cx="9144000" cy="15234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021" dirty="0"/>
              <a:t> </a:t>
            </a:r>
          </a:p>
        </p:txBody>
      </p:sp>
      <p:sp>
        <p:nvSpPr>
          <p:cNvPr id="12" name="Google Shape;978;g5da46196c4_0_64">
            <a:extLst>
              <a:ext uri="{FF2B5EF4-FFF2-40B4-BE49-F238E27FC236}">
                <a16:creationId xmlns:a16="http://schemas.microsoft.com/office/drawing/2014/main" id="{C58FEAB4-3913-A244-B772-96DB7015A786}"/>
              </a:ext>
            </a:extLst>
          </p:cNvPr>
          <p:cNvSpPr/>
          <p:nvPr/>
        </p:nvSpPr>
        <p:spPr>
          <a:xfrm>
            <a:off x="355502" y="209923"/>
            <a:ext cx="1957037" cy="114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</a:pPr>
            <a:endParaRPr sz="1497" b="1" dirty="0">
              <a:solidFill>
                <a:srgbClr val="00A3E0"/>
              </a:solidFill>
              <a:latin typeface="+mn-lt"/>
              <a:ea typeface="ＭＳ Ｐゴシック" pitchFamily="-109" charset="-128"/>
              <a:cs typeface="ＭＳ Ｐゴシック" pitchFamily="-109" charset="-128"/>
              <a:sym typeface="Ultra"/>
            </a:endParaRPr>
          </a:p>
          <a:p>
            <a:pPr>
              <a:lnSpc>
                <a:spcPct val="90000"/>
              </a:lnSpc>
              <a:buSzPts val="4000"/>
            </a:pPr>
            <a:r>
              <a:rPr lang="es-ES" sz="1497" b="1" dirty="0">
                <a:solidFill>
                  <a:srgbClr val="0070C0"/>
                </a:solidFill>
                <a:latin typeface="+mn-lt"/>
                <a:ea typeface="ＭＳ Ｐゴシック" pitchFamily="-109" charset="-128"/>
                <a:cs typeface="ＭＳ Ｐゴシック" pitchFamily="-109" charset="-128"/>
                <a:sym typeface="Helvetica Neue"/>
              </a:rPr>
              <a:t>MEJORAR LA VIDA DE LAS PERSONAS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C3B6787-8A83-5E48-A525-2639EDFBB49E}"/>
              </a:ext>
            </a:extLst>
          </p:cNvPr>
          <p:cNvSpPr/>
          <p:nvPr/>
        </p:nvSpPr>
        <p:spPr>
          <a:xfrm>
            <a:off x="0" y="1025869"/>
            <a:ext cx="9144000" cy="15234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sz="1021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123B17C1-B66E-A544-9F43-BA116BAE3FB2}"/>
              </a:ext>
            </a:extLst>
          </p:cNvPr>
          <p:cNvSpPr txBox="1">
            <a:spLocks/>
          </p:cNvSpPr>
          <p:nvPr/>
        </p:nvSpPr>
        <p:spPr>
          <a:xfrm>
            <a:off x="1208916" y="1151101"/>
            <a:ext cx="6229498" cy="4299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S" sz="2700" dirty="0">
                <a:solidFill>
                  <a:schemeClr val="bg1"/>
                </a:solidFill>
                <a:latin typeface="Gotham Ultra"/>
              </a:rPr>
              <a:t>Avanza Credit de Deutsche Bank Expertos en financiación de proyectos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1920E73-5F45-F64E-9F51-F3AEDD620AA5}"/>
              </a:ext>
            </a:extLst>
          </p:cNvPr>
          <p:cNvSpPr/>
          <p:nvPr/>
        </p:nvSpPr>
        <p:spPr>
          <a:xfrm>
            <a:off x="652007" y="3000696"/>
            <a:ext cx="768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Para mejorar las viviendas, comunidades de propietarios, barrios y ciudades ayudamos a facilitar la financiación de las obras de rehabilitación energética que necesiten los ciudadanos.</a:t>
            </a:r>
          </a:p>
          <a:p>
            <a:pPr algn="ctr"/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Deutsche Bank Text" panose="020B0503020202030204" pitchFamily="34" charset="0"/>
              <a:ea typeface="Deutsche Bank Text" panose="020B0503020202030204" pitchFamily="34" charset="0"/>
              <a:cs typeface="Deutsche Bank Text" panose="020B0503020202030204" pitchFamily="34" charset="0"/>
            </a:endParaRPr>
          </a:p>
          <a:p>
            <a:pPr algn="ctr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 La financiación que mira por mejorar la calidad de vida de las personas.</a:t>
            </a:r>
          </a:p>
        </p:txBody>
      </p:sp>
      <p:sp>
        <p:nvSpPr>
          <p:cNvPr id="2" name="CuadroTexto 1"/>
          <p:cNvSpPr txBox="1"/>
          <p:nvPr/>
        </p:nvSpPr>
        <p:spPr bwMode="ltGray">
          <a:xfrm>
            <a:off x="2312539" y="1972022"/>
            <a:ext cx="3614848" cy="92686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s-ES" sz="2000" b="1" dirty="0">
                <a:solidFill>
                  <a:schemeClr val="bg1"/>
                </a:solidFill>
                <a:latin typeface="+mn-lt"/>
              </a:rPr>
              <a:t>25 años de experiencia</a:t>
            </a:r>
          </a:p>
          <a:p>
            <a:pPr algn="ctr" eaLnBrk="0" hangingPunct="0"/>
            <a:r>
              <a:rPr lang="es-E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siendo agiles, flexibles y a medida de los clientes</a:t>
            </a:r>
          </a:p>
        </p:txBody>
      </p:sp>
    </p:spTree>
    <p:extLst>
      <p:ext uri="{BB962C8B-B14F-4D97-AF65-F5344CB8AC3E}">
        <p14:creationId xmlns:p14="http://schemas.microsoft.com/office/powerpoint/2010/main" val="360757385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3392B80-E284-4318-B499-53A7123F91C5}"/>
              </a:ext>
            </a:extLst>
          </p:cNvPr>
          <p:cNvSpPr/>
          <p:nvPr/>
        </p:nvSpPr>
        <p:spPr bwMode="auto">
          <a:xfrm>
            <a:off x="3119924" y="1369287"/>
            <a:ext cx="4796408" cy="655897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s-ES" dirty="0" err="1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E0758E5-78D3-42A5-A6F1-4D4E429799B1}"/>
              </a:ext>
            </a:extLst>
          </p:cNvPr>
          <p:cNvSpPr/>
          <p:nvPr/>
        </p:nvSpPr>
        <p:spPr bwMode="auto">
          <a:xfrm>
            <a:off x="3128391" y="2349319"/>
            <a:ext cx="4796408" cy="655897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s-ES" dirty="0" err="1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DC41635-7613-4979-8A4A-EBBB9615FA3E}"/>
              </a:ext>
            </a:extLst>
          </p:cNvPr>
          <p:cNvSpPr/>
          <p:nvPr/>
        </p:nvSpPr>
        <p:spPr bwMode="auto">
          <a:xfrm>
            <a:off x="3119925" y="3283412"/>
            <a:ext cx="4796408" cy="655897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s-ES" dirty="0" err="1"/>
          </a:p>
        </p:txBody>
      </p:sp>
      <p:sp>
        <p:nvSpPr>
          <p:cNvPr id="4" name="Título 7">
            <a:extLst>
              <a:ext uri="{FF2B5EF4-FFF2-40B4-BE49-F238E27FC236}">
                <a16:creationId xmlns:a16="http://schemas.microsoft.com/office/drawing/2014/main" id="{A0B672EB-4A79-4E63-867A-20D19716DD74}"/>
              </a:ext>
            </a:extLst>
          </p:cNvPr>
          <p:cNvSpPr txBox="1">
            <a:spLocks/>
          </p:cNvSpPr>
          <p:nvPr/>
        </p:nvSpPr>
        <p:spPr>
          <a:xfrm>
            <a:off x="341832" y="854340"/>
            <a:ext cx="7708368" cy="5399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chemeClr val="tx1"/>
                </a:solidFill>
                <a:latin typeface="+mj-lt"/>
                <a:ea typeface="Deutsche Bank Display" panose="020F0403020203030304" pitchFamily="34" charset="0"/>
                <a:cs typeface="Calibri Light" panose="020F03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64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64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64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64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-109" charset="-128"/>
              </a:defRPr>
            </a:lvl5pPr>
            <a:lvl6pPr marL="3422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99120" algn="l"/>
              </a:tabLst>
              <a:defRPr sz="1764" b="1">
                <a:solidFill>
                  <a:schemeClr val="tx1"/>
                </a:solidFill>
                <a:latin typeface="Arial" charset="0"/>
              </a:defRPr>
            </a:lvl6pPr>
            <a:lvl7pPr marL="68450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99120" algn="l"/>
              </a:tabLst>
              <a:defRPr sz="1764" b="1">
                <a:solidFill>
                  <a:schemeClr val="tx1"/>
                </a:solidFill>
                <a:latin typeface="Arial" charset="0"/>
              </a:defRPr>
            </a:lvl7pPr>
            <a:lvl8pPr marL="10267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99120" algn="l"/>
              </a:tabLst>
              <a:defRPr sz="1764" b="1">
                <a:solidFill>
                  <a:schemeClr val="tx1"/>
                </a:solidFill>
                <a:latin typeface="Arial" charset="0"/>
              </a:defRPr>
            </a:lvl8pPr>
            <a:lvl9pPr marL="13690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99120" algn="l"/>
              </a:tabLst>
              <a:defRPr sz="1764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s-ES" sz="2000" b="1" u="sng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Escenario Actual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A976E1-1F8F-4B3B-906B-0B52290974A3}"/>
              </a:ext>
            </a:extLst>
          </p:cNvPr>
          <p:cNvSpPr txBox="1"/>
          <p:nvPr/>
        </p:nvSpPr>
        <p:spPr bwMode="ltGray">
          <a:xfrm>
            <a:off x="660400" y="1549391"/>
            <a:ext cx="2015067" cy="2865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eaLnBrk="0" hangingPunct="0"/>
            <a:r>
              <a:rPr lang="es-ES" sz="1200" b="1" dirty="0">
                <a:solidFill>
                  <a:schemeClr val="bg1"/>
                </a:solidFill>
                <a:latin typeface="+mn-lt"/>
              </a:rPr>
              <a:t>1.- Realidad económica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85E682-C119-4742-8059-55D242911A51}"/>
              </a:ext>
            </a:extLst>
          </p:cNvPr>
          <p:cNvSpPr txBox="1"/>
          <p:nvPr/>
        </p:nvSpPr>
        <p:spPr bwMode="ltGray">
          <a:xfrm>
            <a:off x="660398" y="2575526"/>
            <a:ext cx="1879602" cy="2865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eaLnBrk="0" hangingPunct="0"/>
            <a:r>
              <a:rPr lang="es-ES" sz="1200" b="1" dirty="0">
                <a:solidFill>
                  <a:schemeClr val="bg1"/>
                </a:solidFill>
                <a:latin typeface="+mn-lt"/>
              </a:rPr>
              <a:t>2.- Parque residencial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829310-F763-43AB-AC1E-17AD0FF3AA17}"/>
              </a:ext>
            </a:extLst>
          </p:cNvPr>
          <p:cNvSpPr txBox="1"/>
          <p:nvPr/>
        </p:nvSpPr>
        <p:spPr bwMode="ltGray">
          <a:xfrm>
            <a:off x="660399" y="3179626"/>
            <a:ext cx="2459525" cy="8405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eaLnBrk="0" hangingPunct="0"/>
            <a:r>
              <a:rPr lang="es-ES" sz="1200" b="1" dirty="0">
                <a:solidFill>
                  <a:schemeClr val="bg1"/>
                </a:solidFill>
                <a:latin typeface="+mn-lt"/>
              </a:rPr>
              <a:t>3.- Importante marco de Ayudas Públicas, Locales, Autonómicas, Estatales y Europeas.  (</a:t>
            </a:r>
            <a:r>
              <a:rPr lang="es-ES" sz="1200" b="1" dirty="0" err="1">
                <a:solidFill>
                  <a:schemeClr val="bg1"/>
                </a:solidFill>
                <a:latin typeface="+mn-lt"/>
              </a:rPr>
              <a:t>Next</a:t>
            </a:r>
            <a:r>
              <a:rPr lang="es-ES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+mn-lt"/>
              </a:rPr>
              <a:t>Generation</a:t>
            </a:r>
            <a:r>
              <a:rPr lang="es-ES" sz="1200" b="1" dirty="0">
                <a:solidFill>
                  <a:schemeClr val="bg1"/>
                </a:solidFill>
                <a:latin typeface="+mn-lt"/>
              </a:rPr>
              <a:t>)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31A462-2201-49D7-9B02-6FBB1F29049F}"/>
              </a:ext>
            </a:extLst>
          </p:cNvPr>
          <p:cNvSpPr txBox="1"/>
          <p:nvPr/>
        </p:nvSpPr>
        <p:spPr bwMode="ltGray">
          <a:xfrm>
            <a:off x="3128389" y="1373907"/>
            <a:ext cx="3128478" cy="6558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Crisis agravada por la pandemia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Caída del PIB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Aumento del paro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410E37-D898-4D22-9D21-82CD083037AE}"/>
              </a:ext>
            </a:extLst>
          </p:cNvPr>
          <p:cNvSpPr txBox="1"/>
          <p:nvPr/>
        </p:nvSpPr>
        <p:spPr bwMode="ltGray">
          <a:xfrm>
            <a:off x="3128391" y="2349319"/>
            <a:ext cx="3128476" cy="6558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Antiguo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Energéticamente ineficiente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Poco accesible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ED5E5D-CEDE-499B-9A24-71FAFF7FB9CA}"/>
              </a:ext>
            </a:extLst>
          </p:cNvPr>
          <p:cNvSpPr txBox="1"/>
          <p:nvPr/>
        </p:nvSpPr>
        <p:spPr bwMode="ltGray">
          <a:xfrm>
            <a:off x="3119926" y="3288032"/>
            <a:ext cx="5049915" cy="6558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Necesidad de coordinar su tramitación y gestión, y</a:t>
            </a:r>
          </a:p>
          <a:p>
            <a:pPr eaLnBrk="0" hangingPunct="0"/>
            <a:r>
              <a:rPr lang="es-ES" sz="1200" dirty="0">
                <a:solidFill>
                  <a:schemeClr val="bg1"/>
                </a:solidFill>
                <a:latin typeface="+mn-lt"/>
              </a:rPr>
              <a:t>       complementar con financiación privada.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   Pasar de 30.000 a 300.000 actuaciones de rehabilitación al año</a:t>
            </a:r>
          </a:p>
        </p:txBody>
      </p:sp>
    </p:spTree>
    <p:extLst>
      <p:ext uri="{BB962C8B-B14F-4D97-AF65-F5344CB8AC3E}">
        <p14:creationId xmlns:p14="http://schemas.microsoft.com/office/powerpoint/2010/main" val="99661108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 bwMode="ltGray">
          <a:xfrm>
            <a:off x="1523999" y="1689608"/>
            <a:ext cx="6214534" cy="207166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r>
              <a:rPr lang="es-ES" sz="3200" b="1" i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  <a:sym typeface="Helvetica Neue"/>
              </a:rPr>
              <a:t>FINANCIAMOS LAS OBRAS DE REHABILITACIÓN EN COMUNIDADES DE PROPIETARIOS</a:t>
            </a:r>
            <a:endParaRPr lang="es-ES" sz="3200" b="1" dirty="0">
              <a:solidFill>
                <a:schemeClr val="bg1"/>
              </a:solidFill>
              <a:latin typeface="Deutsche Bank Text" panose="020B0503020202030204" pitchFamily="34" charset="0"/>
              <a:ea typeface="Deutsche Bank Text" panose="020B0503020202030204" pitchFamily="34" charset="0"/>
              <a:cs typeface="Deutsche Bank Text" panose="020B0503020202030204" pitchFamily="34" charset="0"/>
              <a:sym typeface="Helvetica Neue"/>
            </a:endParaRPr>
          </a:p>
        </p:txBody>
      </p:sp>
      <p:sp>
        <p:nvSpPr>
          <p:cNvPr id="5" name="CuadroTexto 4"/>
          <p:cNvSpPr txBox="1"/>
          <p:nvPr/>
        </p:nvSpPr>
        <p:spPr bwMode="ltGray">
          <a:xfrm>
            <a:off x="347138" y="313842"/>
            <a:ext cx="3530600" cy="108678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  <a:sym typeface="Helvetica Neue"/>
              </a:rPr>
              <a:t>Avanza Credit</a:t>
            </a:r>
          </a:p>
          <a:p>
            <a:r>
              <a:rPr lang="es-ES" sz="32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  <a:sym typeface="Helvetica Neue"/>
              </a:rPr>
              <a:t>Deutsche Bank</a:t>
            </a:r>
          </a:p>
        </p:txBody>
      </p:sp>
      <p:sp>
        <p:nvSpPr>
          <p:cNvPr id="6" name="CuadroTexto 5"/>
          <p:cNvSpPr txBox="1"/>
          <p:nvPr/>
        </p:nvSpPr>
        <p:spPr bwMode="ltGray">
          <a:xfrm>
            <a:off x="4199471" y="4313283"/>
            <a:ext cx="4360334" cy="3173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  <a:sym typeface="Helvetica Neue"/>
              </a:rPr>
              <a:t>UNA IMAGEN VALE MAS QUE MIL PALABRAS...</a:t>
            </a:r>
            <a:endParaRPr lang="en-US" sz="1400" b="1" dirty="0">
              <a:solidFill>
                <a:schemeClr val="bg1"/>
              </a:solidFill>
              <a:latin typeface="Deutsche Bank Text" panose="020B0503020202030204" pitchFamily="34" charset="0"/>
              <a:ea typeface="Deutsche Bank Text" panose="020B0503020202030204" pitchFamily="34" charset="0"/>
              <a:cs typeface="Deutsche Bank Text" panose="020B0503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0155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3" y="1522908"/>
            <a:ext cx="4447026" cy="225785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 bwMode="ltGray">
          <a:xfrm>
            <a:off x="381000" y="371915"/>
            <a:ext cx="7569199" cy="4384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68444" tIns="34222" rIns="68444" bIns="34222" rtlCol="0" anchor="t" anchorCtr="0">
            <a:spAutoFit/>
          </a:bodyPr>
          <a:lstStyle/>
          <a:p>
            <a:pPr eaLnBrk="0" hangingPunct="0"/>
            <a:r>
              <a:rPr lang="es-ES" sz="2400" b="1" u="sng" dirty="0">
                <a:solidFill>
                  <a:srgbClr val="0070C0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Caso real de actuación financiado por Deutsche Bank</a:t>
            </a:r>
            <a:endParaRPr lang="es-ES" sz="2400" b="1" dirty="0">
              <a:solidFill>
                <a:srgbClr val="0070C0"/>
              </a:solidFill>
              <a:latin typeface="Deutsche Bank Text" panose="020B0503020202030204" pitchFamily="34" charset="0"/>
              <a:ea typeface="Deutsche Bank Text" panose="020B0503020202030204" pitchFamily="34" charset="0"/>
              <a:cs typeface="Deutsche Bank Text" panose="020B0503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 bwMode="ltGray">
          <a:xfrm>
            <a:off x="2916199" y="925631"/>
            <a:ext cx="3160375" cy="3196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68444" tIns="34222" rIns="68444" bIns="34222" rtlCol="0" anchor="t" anchorCtr="0">
            <a:spAutoFit/>
          </a:bodyPr>
          <a:lstStyle/>
          <a:p>
            <a:pPr eaLnBrk="0" hangingPunct="0"/>
            <a:r>
              <a:rPr lang="es-ES" sz="1628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Barrio del Aeropuerto. Madrid</a:t>
            </a:r>
          </a:p>
        </p:txBody>
      </p:sp>
      <p:pic>
        <p:nvPicPr>
          <p:cNvPr id="1026" name="Picture 2" descr="Abierto el plazo de solicitud de las ayudas para rehabilitación  edificatoria del barrio del Aeropuerto con cargo al Fondo de Reequilibrio  Territorial">
            <a:extLst>
              <a:ext uri="{FF2B5EF4-FFF2-40B4-BE49-F238E27FC236}">
                <a16:creationId xmlns:a16="http://schemas.microsoft.com/office/drawing/2014/main" id="{0DBCE67B-1036-4592-A7C4-2C7783F4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42100"/>
            <a:ext cx="4299537" cy="184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9476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 descr="Convierten varios edificios de Barajas en energía renovable">
            <a:extLst>
              <a:ext uri="{FF2B5EF4-FFF2-40B4-BE49-F238E27FC236}">
                <a16:creationId xmlns:a16="http://schemas.microsoft.com/office/drawing/2014/main" id="{63AA37C9-9AA0-4E59-A813-90655EEBC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68" y="963928"/>
            <a:ext cx="5718463" cy="321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95031B-FF32-4A8E-A5AF-0179A0F956CD}"/>
              </a:ext>
            </a:extLst>
          </p:cNvPr>
          <p:cNvSpPr txBox="1"/>
          <p:nvPr/>
        </p:nvSpPr>
        <p:spPr bwMode="ltGray">
          <a:xfrm>
            <a:off x="1712768" y="260079"/>
            <a:ext cx="3160375" cy="3196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68444" tIns="34222" rIns="68444" bIns="34222" rtlCol="0" anchor="t" anchorCtr="0">
            <a:spAutoFit/>
          </a:bodyPr>
          <a:lstStyle/>
          <a:p>
            <a:pPr eaLnBrk="0" hangingPunct="0"/>
            <a:r>
              <a:rPr lang="es-ES" sz="1628" b="1" u="sng" dirty="0">
                <a:solidFill>
                  <a:srgbClr val="0070C0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Barrio del Aeropuerto. Madrid</a:t>
            </a:r>
          </a:p>
        </p:txBody>
      </p:sp>
    </p:spTree>
    <p:extLst>
      <p:ext uri="{BB962C8B-B14F-4D97-AF65-F5344CB8AC3E}">
        <p14:creationId xmlns:p14="http://schemas.microsoft.com/office/powerpoint/2010/main" val="8804984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84" y="746917"/>
            <a:ext cx="5290424" cy="362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redondeado 8"/>
          <p:cNvSpPr/>
          <p:nvPr/>
        </p:nvSpPr>
        <p:spPr bwMode="auto">
          <a:xfrm>
            <a:off x="1777809" y="753181"/>
            <a:ext cx="2264639" cy="89439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6350">
            <a:noFill/>
            <a:miter lim="800000"/>
            <a:headEnd/>
            <a:tailEnd/>
          </a:ln>
        </p:spPr>
        <p:txBody>
          <a:bodyPr lIns="68444" tIns="34222" rIns="68444" bIns="34222" rtlCol="0" anchor="ctr">
            <a:noAutofit/>
          </a:bodyPr>
          <a:lstStyle/>
          <a:p>
            <a:pPr algn="ctr" defTabSz="653522" eaLnBrk="0" hangingPunct="0">
              <a:tabLst>
                <a:tab pos="852701" algn="l"/>
              </a:tabLst>
            </a:pPr>
            <a:endParaRPr lang="es-ES" sz="923" dirty="0" err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uadroTexto 9"/>
          <p:cNvSpPr txBox="1"/>
          <p:nvPr/>
        </p:nvSpPr>
        <p:spPr bwMode="ltGray">
          <a:xfrm>
            <a:off x="1852985" y="995091"/>
            <a:ext cx="2189463" cy="3531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68444" tIns="34222" rIns="68444" bIns="34222" rtlCol="0" anchor="t" anchorCtr="0">
            <a:spAutoFit/>
          </a:bodyPr>
          <a:lstStyle/>
          <a:p>
            <a:pPr algn="ctr" eaLnBrk="0" hangingPunct="0"/>
            <a:r>
              <a:rPr lang="es-ES" sz="923" b="1" dirty="0">
                <a:solidFill>
                  <a:schemeClr val="bg1"/>
                </a:solidFill>
              </a:rPr>
              <a:t>Regeneración Urbana del Barrio de Aeropuerto. Madrid</a:t>
            </a:r>
          </a:p>
        </p:txBody>
      </p:sp>
      <p:sp>
        <p:nvSpPr>
          <p:cNvPr id="15" name="CuadroTexto 14"/>
          <p:cNvSpPr txBox="1"/>
          <p:nvPr/>
        </p:nvSpPr>
        <p:spPr bwMode="ltGray">
          <a:xfrm>
            <a:off x="1777809" y="366271"/>
            <a:ext cx="5365599" cy="3196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68444" tIns="34222" rIns="68444" bIns="34222" rtlCol="0" anchor="t" anchorCtr="0">
            <a:spAutoFit/>
          </a:bodyPr>
          <a:lstStyle/>
          <a:p>
            <a:pPr eaLnBrk="0" hangingPunct="0"/>
            <a:r>
              <a:rPr lang="es-ES" sz="1628" b="1" u="sng" dirty="0">
                <a:solidFill>
                  <a:srgbClr val="0070C0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Obra realizada por </a:t>
            </a:r>
            <a:r>
              <a:rPr lang="es-ES" sz="1628" b="1" u="sng" dirty="0" err="1">
                <a:solidFill>
                  <a:srgbClr val="0070C0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Neuban</a:t>
            </a:r>
            <a:r>
              <a:rPr lang="es-ES" sz="1628" b="1" u="sng" dirty="0">
                <a:solidFill>
                  <a:srgbClr val="0070C0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 Obras y Servicios, S.L. </a:t>
            </a:r>
          </a:p>
        </p:txBody>
      </p:sp>
    </p:spTree>
    <p:extLst>
      <p:ext uri="{BB962C8B-B14F-4D97-AF65-F5344CB8AC3E}">
        <p14:creationId xmlns:p14="http://schemas.microsoft.com/office/powerpoint/2010/main" val="210578234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3" descr="image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45" y="598364"/>
            <a:ext cx="5105815" cy="17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 bwMode="auto">
          <a:xfrm>
            <a:off x="1968878" y="598364"/>
            <a:ext cx="1077505" cy="12206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68444" tIns="34222" rIns="68444" bIns="34222" rtlCol="0" anchor="ctr">
            <a:noAutofit/>
          </a:bodyPr>
          <a:lstStyle/>
          <a:p>
            <a:pPr algn="ctr" defTabSz="653522" eaLnBrk="0" hangingPunct="0">
              <a:tabLst>
                <a:tab pos="852701" algn="l"/>
              </a:tabLst>
            </a:pPr>
            <a:endParaRPr lang="es-ES" sz="923" dirty="0" err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 bwMode="ltGray">
          <a:xfrm>
            <a:off x="1910214" y="260079"/>
            <a:ext cx="3160375" cy="3196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68444" tIns="34222" rIns="68444" bIns="34222" rtlCol="0" anchor="t" anchorCtr="0">
            <a:spAutoFit/>
          </a:bodyPr>
          <a:lstStyle/>
          <a:p>
            <a:pPr eaLnBrk="0" hangingPunct="0"/>
            <a:r>
              <a:rPr lang="es-ES" sz="1628" b="1" u="sng" dirty="0">
                <a:solidFill>
                  <a:srgbClr val="0070C0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Barrio del Aeropuerto. Madrid</a:t>
            </a:r>
          </a:p>
        </p:txBody>
      </p:sp>
      <p:sp>
        <p:nvSpPr>
          <p:cNvPr id="7" name="CuadroTexto 6"/>
          <p:cNvSpPr txBox="1"/>
          <p:nvPr/>
        </p:nvSpPr>
        <p:spPr bwMode="ltGray">
          <a:xfrm>
            <a:off x="1997165" y="657781"/>
            <a:ext cx="2383570" cy="23608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68444" tIns="34222" rIns="68444" bIns="34222" rtlCol="0" anchor="t" anchorCtr="0">
            <a:spAutoFit/>
          </a:bodyPr>
          <a:lstStyle/>
          <a:p>
            <a:pPr eaLnBrk="0" hangingPunct="0"/>
            <a:r>
              <a:rPr lang="es-ES" sz="1085" dirty="0">
                <a:latin typeface="+mn-lt"/>
              </a:rPr>
              <a:t>Estado Inicial</a:t>
            </a:r>
          </a:p>
        </p:txBody>
      </p:sp>
      <p:pic>
        <p:nvPicPr>
          <p:cNvPr id="5122" name="Picture 2" descr="Figura 4. Vista zona central del barrio sin urbanizar julio 2017.">
            <a:extLst>
              <a:ext uri="{FF2B5EF4-FFF2-40B4-BE49-F238E27FC236}">
                <a16:creationId xmlns:a16="http://schemas.microsoft.com/office/drawing/2014/main" id="{47C76269-4524-4E50-A5D4-62BDFD79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5" y="2823702"/>
            <a:ext cx="4827563" cy="146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yudas para reformar viviendas en Madrid: Carmena pagará por anticipado">
            <a:extLst>
              <a:ext uri="{FF2B5EF4-FFF2-40B4-BE49-F238E27FC236}">
                <a16:creationId xmlns:a16="http://schemas.microsoft.com/office/drawing/2014/main" id="{93E763D1-3C48-46FF-B4E0-18AEC11C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48" y="2823702"/>
            <a:ext cx="2599840" cy="14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7260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3B596B45-BF44-4008-A6C7-61336F285D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Rectángulo 1"/>
          <p:cNvSpPr/>
          <p:nvPr/>
        </p:nvSpPr>
        <p:spPr bwMode="auto">
          <a:xfrm>
            <a:off x="1968878" y="598364"/>
            <a:ext cx="1077505" cy="12206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68444" tIns="34222" rIns="68444" bIns="34222" rtlCol="0" anchor="ctr">
            <a:noAutofit/>
          </a:bodyPr>
          <a:lstStyle/>
          <a:p>
            <a:pPr algn="ctr" defTabSz="653522" eaLnBrk="0" hangingPunct="0">
              <a:tabLst>
                <a:tab pos="852701" algn="l"/>
              </a:tabLst>
            </a:pPr>
            <a:endParaRPr lang="es-ES" sz="923" dirty="0" err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 bwMode="ltGray">
          <a:xfrm>
            <a:off x="493487" y="369441"/>
            <a:ext cx="3160375" cy="3196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68444" tIns="34222" rIns="68444" bIns="34222" rtlCol="0" anchor="t" anchorCtr="0">
            <a:spAutoFit/>
          </a:bodyPr>
          <a:lstStyle/>
          <a:p>
            <a:pPr eaLnBrk="0" hangingPunct="0"/>
            <a:r>
              <a:rPr lang="es-ES" sz="1628" b="1" u="sng" dirty="0">
                <a:solidFill>
                  <a:srgbClr val="0070C0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Barrio del Aeropuerto. Madrid</a:t>
            </a:r>
          </a:p>
        </p:txBody>
      </p:sp>
      <p:pic>
        <p:nvPicPr>
          <p:cNvPr id="8" name="Imagen 7" descr="Edificio en frente de una casa&#10;&#10;Descripción generada automáticamente con confianza baja">
            <a:extLst>
              <a:ext uri="{FF2B5EF4-FFF2-40B4-BE49-F238E27FC236}">
                <a16:creationId xmlns:a16="http://schemas.microsoft.com/office/drawing/2014/main" id="{34953DD1-42D7-497C-B529-777B74F89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7" y="1178883"/>
            <a:ext cx="4549084" cy="3061500"/>
          </a:xfrm>
          <a:prstGeom prst="rect">
            <a:avLst/>
          </a:prstGeom>
        </p:spPr>
      </p:pic>
      <p:pic>
        <p:nvPicPr>
          <p:cNvPr id="2050" name="Picture 2" descr="El Ayuntamiento transfiere 2,4 millones a la EMVS para una nueva fase de  las obras de rehabilitación del barrio del Aeropuerto - Ayuntamiento de  Madrid">
            <a:extLst>
              <a:ext uri="{FF2B5EF4-FFF2-40B4-BE49-F238E27FC236}">
                <a16:creationId xmlns:a16="http://schemas.microsoft.com/office/drawing/2014/main" id="{73D5A1A1-C1E8-4210-A621-AB4278AE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37" y="1041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rbanización de las calles Pradoluengo y Garganchón del barrio del  Aeropuerto | es por madrid">
            <a:extLst>
              <a:ext uri="{FF2B5EF4-FFF2-40B4-BE49-F238E27FC236}">
                <a16:creationId xmlns:a16="http://schemas.microsoft.com/office/drawing/2014/main" id="{EA529D54-CE99-4FC7-841F-8557C027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68" y="2928879"/>
            <a:ext cx="2616566" cy="14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687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utsche Bank theme 2018 09 copy">
  <a:themeElements>
    <a:clrScheme name="Custom 1">
      <a:dk1>
        <a:srgbClr val="000000"/>
      </a:dk1>
      <a:lt1>
        <a:srgbClr val="FFFFFF"/>
      </a:lt1>
      <a:dk2>
        <a:srgbClr val="0C2340"/>
      </a:dk2>
      <a:lt2>
        <a:srgbClr val="8794A1"/>
      </a:lt2>
      <a:accent1>
        <a:srgbClr val="4AC9E3"/>
      </a:accent1>
      <a:accent2>
        <a:srgbClr val="FFC845"/>
      </a:accent2>
      <a:accent3>
        <a:srgbClr val="E4002B"/>
      </a:accent3>
      <a:accent4>
        <a:srgbClr val="07792B"/>
      </a:accent4>
      <a:accent5>
        <a:srgbClr val="00A3E0"/>
      </a:accent5>
      <a:accent6>
        <a:srgbClr val="A7D6CD"/>
      </a:accent6>
      <a:hlink>
        <a:srgbClr val="00A3E0"/>
      </a:hlink>
      <a:folHlink>
        <a:srgbClr val="00A3E0"/>
      </a:folHlink>
    </a:clrScheme>
    <a:fontScheme name="Custom 1">
      <a:majorFont>
        <a:latin typeface="Calibri Light"/>
        <a:ea typeface="MS PGothic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>
          <a:noFill/>
          <a:miter lim="800000"/>
          <a:headEnd/>
          <a:tailEnd/>
        </a:ln>
      </a:spPr>
      <a:bodyPr lIns="100913" tIns="50457" rIns="100913" bIns="50457" rtlCol="0" anchor="ctr">
        <a:noAutofit/>
      </a:bodyPr>
      <a:lstStyle>
        <a:defPPr algn="ctr" defTabSz="963613" eaLnBrk="0" hangingPunct="0">
          <a:tabLst>
            <a:tab pos="1257300" algn="l"/>
          </a:tabLst>
          <a:defRPr dirty="0" err="1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noFill/>
        <a:ln w="12700">
          <a:solidFill>
            <a:schemeClr val="tx1"/>
          </a:solidFill>
          <a:round/>
          <a:headEnd/>
          <a:tailEnd/>
        </a:ln>
      </a:spPr>
      <a:bodyPr/>
      <a:lstStyle/>
    </a:lnDef>
    <a:txDef>
      <a:spPr bwMode="ltGray">
        <a:noFill/>
        <a:ln w="6350">
          <a:noFill/>
          <a:miter lim="800000"/>
          <a:headEnd/>
          <a:tailEnd/>
        </a:ln>
      </a:spPr>
      <a:bodyPr wrap="square" lIns="100913" tIns="50457" rIns="100913" bIns="50457" rtlCol="0" anchor="t" anchorCtr="0">
        <a:spAutoFit/>
      </a:bodyPr>
      <a:lstStyle>
        <a:defPPr eaLnBrk="0" hangingPunct="0">
          <a:defRPr dirty="0" err="1" smtClean="0">
            <a:latin typeface="+mn-lt"/>
          </a:defRPr>
        </a:defPPr>
      </a:lstStyle>
    </a:txDef>
  </a:objectDefaults>
  <a:extraClrSchemeLst/>
  <a:custClrLst>
    <a:custClr name="Dark blue">
      <a:srgbClr val="0C2340"/>
    </a:custClr>
    <a:custClr name="Pale blue">
      <a:srgbClr val="4AC9E3"/>
    </a:custClr>
    <a:custClr name="Yellow">
      <a:srgbClr val="FFC845"/>
    </a:custClr>
    <a:custClr name="Red">
      <a:srgbClr val="E4002B"/>
    </a:custClr>
    <a:custClr name="Dark green">
      <a:srgbClr val="07792B"/>
    </a:custClr>
    <a:custClr name="Blue">
      <a:srgbClr val="00A3E0"/>
    </a:custClr>
    <a:custClr name="Petrol">
      <a:srgbClr val="A7D6CD"/>
    </a:custClr>
    <a:custClr name="Grey 4">
      <a:srgbClr val="8794A1"/>
    </a:custClr>
    <a:custClr name="Deutsche Bank blue">
      <a:srgbClr val="0018A8"/>
    </a:custClr>
    <a:custClr>
      <a:srgbClr val="FFFFFF"/>
    </a:custClr>
    <a:custClr name="Pale violet">
      <a:srgbClr val="C9B7D1"/>
    </a:custClr>
    <a:custClr name="Bright blue 2">
      <a:srgbClr val="99DCF3"/>
    </a:custClr>
    <a:custClr name="Skeen">
      <a:srgbClr val="F29E97"/>
    </a:custClr>
    <a:custClr name="Orange">
      <a:srgbClr val="E57200"/>
    </a:custClr>
    <a:custClr name="Pale green">
      <a:srgbClr val="CEDC00"/>
    </a:custClr>
    <a:custClr name="Grey 1">
      <a:srgbClr val="57646C"/>
    </a:custClr>
    <a:custClr name="Violet">
      <a:srgbClr val="671E75"/>
    </a:custClr>
    <a:custClr name="Neutral grey">
      <a:srgbClr val="D7DEE2"/>
    </a:custClr>
    <a:custClr name="Tower grey">
      <a:srgbClr val="A4BCC2"/>
    </a:custClr>
  </a:custClrLst>
  <a:extLst>
    <a:ext uri="{05A4C25C-085E-4340-85A3-A5531E510DB2}">
      <thm15:themeFamily xmlns:thm15="http://schemas.microsoft.com/office/thememl/2012/main" name="Deutsche Bank theme 2018 09 copy" id="{C5C5EEE5-165C-49AF-A554-A62233C5C775}" vid="{8E00120D-7832-46EC-9844-2E199FB844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Deutsche Bank theme 2018 09</Template>
  <TotalTime>0</TotalTime>
  <Words>789</Words>
  <Application>Microsoft Office PowerPoint</Application>
  <PresentationFormat>Presentación en pantalla (16:9)</PresentationFormat>
  <Paragraphs>100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Deutsche Bank Text</vt:lpstr>
      <vt:lpstr>Gotham Ultra</vt:lpstr>
      <vt:lpstr>Wingdings</vt:lpstr>
      <vt:lpstr>Deutsche Bank theme 2018 09 copy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Public</cp:keywords>
  <dc:description/>
  <cp:lastModifiedBy/>
  <cp:revision>1</cp:revision>
  <dcterms:created xsi:type="dcterms:W3CDTF">2018-12-04T13:54:04Z</dcterms:created>
  <dcterms:modified xsi:type="dcterms:W3CDTF">2021-11-03T11:12:09Z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4d87ff23-45c9-4a9a-8f2d-b1e7cce3071a</vt:lpwstr>
  </property>
  <property fmtid="{D5CDD505-2E9C-101B-9397-08002B2CF9AE}" pid="3" name="MSIP_Label_958510b9-3810-472f-9abf-3a689c488070_Enabled">
    <vt:lpwstr>True</vt:lpwstr>
  </property>
  <property fmtid="{D5CDD505-2E9C-101B-9397-08002B2CF9AE}" pid="4" name="MSIP_Label_958510b9-3810-472f-9abf-3a689c488070_SiteId">
    <vt:lpwstr>1e9b61e8-e590-4abc-b1af-24125e330d2a</vt:lpwstr>
  </property>
  <property fmtid="{D5CDD505-2E9C-101B-9397-08002B2CF9AE}" pid="5" name="MSIP_Label_958510b9-3810-472f-9abf-3a689c488070_Owner">
    <vt:lpwstr>miguel-angel.encabo@db.com</vt:lpwstr>
  </property>
  <property fmtid="{D5CDD505-2E9C-101B-9397-08002B2CF9AE}" pid="6" name="MSIP_Label_958510b9-3810-472f-9abf-3a689c488070_SetDate">
    <vt:lpwstr>2020-10-27T13:06:04.4156941Z</vt:lpwstr>
  </property>
  <property fmtid="{D5CDD505-2E9C-101B-9397-08002B2CF9AE}" pid="7" name="MSIP_Label_958510b9-3810-472f-9abf-3a689c488070_Name">
    <vt:lpwstr>Public</vt:lpwstr>
  </property>
  <property fmtid="{D5CDD505-2E9C-101B-9397-08002B2CF9AE}" pid="8" name="MSIP_Label_958510b9-3810-472f-9abf-3a689c488070_Application">
    <vt:lpwstr>Microsoft Azure Information Protection</vt:lpwstr>
  </property>
  <property fmtid="{D5CDD505-2E9C-101B-9397-08002B2CF9AE}" pid="9" name="MSIP_Label_958510b9-3810-472f-9abf-3a689c488070_ActionId">
    <vt:lpwstr>c1c0adf1-7090-4712-a231-5442b7b2a299</vt:lpwstr>
  </property>
  <property fmtid="{D5CDD505-2E9C-101B-9397-08002B2CF9AE}" pid="10" name="MSIP_Label_958510b9-3810-472f-9abf-3a689c488070_Extended_MSFT_Method">
    <vt:lpwstr>Automatic</vt:lpwstr>
  </property>
  <property fmtid="{D5CDD505-2E9C-101B-9397-08002B2CF9AE}" pid="11" name="db.comClassification">
    <vt:lpwstr>Public</vt:lpwstr>
  </property>
</Properties>
</file>