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66" r:id="rId5"/>
    <p:sldId id="258" r:id="rId6"/>
    <p:sldId id="261" r:id="rId7"/>
    <p:sldId id="269" r:id="rId8"/>
    <p:sldId id="259" r:id="rId9"/>
    <p:sldId id="262" r:id="rId10"/>
    <p:sldId id="263" r:id="rId11"/>
    <p:sldId id="270" r:id="rId12"/>
    <p:sldId id="267" r:id="rId13"/>
    <p:sldId id="271" r:id="rId14"/>
    <p:sldId id="265" r:id="rId15"/>
    <p:sldId id="272"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6" y="114"/>
      </p:cViewPr>
      <p:guideLst>
        <p:guide orient="horz" pos="3702"/>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98FE76-5B69-4ADB-AA1F-1CC9566C6FE0}" type="datetimeFigureOut">
              <a:rPr lang="es-ES" smtClean="0"/>
              <a:t>12/11/2019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159CA2-B91E-419A-B19C-E58D32677206}" type="slidenum">
              <a:rPr lang="es-ES" smtClean="0"/>
              <a:t>‹Nº›</a:t>
            </a:fld>
            <a:endParaRPr lang="es-ES"/>
          </a:p>
        </p:txBody>
      </p:sp>
    </p:spTree>
    <p:extLst>
      <p:ext uri="{BB962C8B-B14F-4D97-AF65-F5344CB8AC3E}">
        <p14:creationId xmlns:p14="http://schemas.microsoft.com/office/powerpoint/2010/main" val="3165933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F159CA2-B91E-419A-B19C-E58D32677206}" type="slidenum">
              <a:rPr lang="es-ES" smtClean="0"/>
              <a:t>4</a:t>
            </a:fld>
            <a:endParaRPr lang="es-ES"/>
          </a:p>
        </p:txBody>
      </p:sp>
    </p:spTree>
    <p:extLst>
      <p:ext uri="{BB962C8B-B14F-4D97-AF65-F5344CB8AC3E}">
        <p14:creationId xmlns:p14="http://schemas.microsoft.com/office/powerpoint/2010/main" val="424892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263839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357207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410583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330074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394896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364527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35409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234338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296818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420487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9DB50D-53E0-4697-AA97-AEAACE95CB29}" type="datetimeFigureOut">
              <a:rPr lang="es-ES" smtClean="0"/>
              <a:t>12/11/2019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E6D2A3D-27F6-416A-B8EC-723B3F90DABA}" type="slidenum">
              <a:rPr lang="es-ES" smtClean="0"/>
              <a:t>‹Nº›</a:t>
            </a:fld>
            <a:endParaRPr lang="es-ES"/>
          </a:p>
        </p:txBody>
      </p:sp>
    </p:spTree>
    <p:extLst>
      <p:ext uri="{BB962C8B-B14F-4D97-AF65-F5344CB8AC3E}">
        <p14:creationId xmlns:p14="http://schemas.microsoft.com/office/powerpoint/2010/main" val="178552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DB50D-53E0-4697-AA97-AEAACE95CB29}" type="datetimeFigureOut">
              <a:rPr lang="es-ES" smtClean="0"/>
              <a:t>12/11/2019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D2A3D-27F6-416A-B8EC-723B3F90DABA}" type="slidenum">
              <a:rPr lang="es-ES" smtClean="0"/>
              <a:t>‹Nº›</a:t>
            </a:fld>
            <a:endParaRPr lang="es-ES"/>
          </a:p>
        </p:txBody>
      </p:sp>
    </p:spTree>
    <p:extLst>
      <p:ext uri="{BB962C8B-B14F-4D97-AF65-F5344CB8AC3E}">
        <p14:creationId xmlns:p14="http://schemas.microsoft.com/office/powerpoint/2010/main" val="787928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07975" y="3429000"/>
            <a:ext cx="8512497" cy="1470025"/>
          </a:xfrm>
        </p:spPr>
        <p:txBody>
          <a:bodyPr>
            <a:noAutofit/>
          </a:bodyPr>
          <a:lstStyle/>
          <a:p>
            <a:r>
              <a:rPr lang="es-ES" sz="2400" dirty="0" smtClean="0"/>
              <a:t>Ámbito de aplicación de la Ley de Ordenación de la Edificación </a:t>
            </a:r>
            <a:br>
              <a:rPr lang="es-ES" sz="2400" dirty="0" smtClean="0"/>
            </a:br>
            <a:r>
              <a:rPr lang="es-ES" sz="2200" dirty="0" smtClean="0"/>
              <a:t>Edificios comprendidos en la LOE/edificios no comprendidos en la LOE</a:t>
            </a:r>
            <a:endParaRPr lang="es-ES" sz="2200" dirty="0"/>
          </a:p>
        </p:txBody>
      </p:sp>
      <p:sp>
        <p:nvSpPr>
          <p:cNvPr id="3" name="2 Subtítulo"/>
          <p:cNvSpPr>
            <a:spLocks noGrp="1"/>
          </p:cNvSpPr>
          <p:nvPr>
            <p:ph type="subTitle" idx="1"/>
          </p:nvPr>
        </p:nvSpPr>
        <p:spPr>
          <a:xfrm>
            <a:off x="3923928" y="5589240"/>
            <a:ext cx="4824536" cy="1008112"/>
          </a:xfrm>
        </p:spPr>
        <p:txBody>
          <a:bodyPr>
            <a:normAutofit/>
          </a:bodyPr>
          <a:lstStyle/>
          <a:p>
            <a:pPr algn="l">
              <a:spcBef>
                <a:spcPts val="0"/>
              </a:spcBef>
            </a:pPr>
            <a:r>
              <a:rPr lang="es-ES" sz="1400" dirty="0" smtClean="0"/>
              <a:t>Luis Vega Catalán</a:t>
            </a:r>
          </a:p>
          <a:p>
            <a:pPr algn="l">
              <a:spcBef>
                <a:spcPts val="0"/>
              </a:spcBef>
            </a:pPr>
            <a:r>
              <a:rPr lang="es-ES" sz="1400" dirty="0" smtClean="0"/>
              <a:t>Subdirector General de Arquitectura y Edificación</a:t>
            </a:r>
          </a:p>
          <a:p>
            <a:pPr algn="l">
              <a:spcBef>
                <a:spcPts val="0"/>
              </a:spcBef>
            </a:pPr>
            <a:r>
              <a:rPr lang="es-ES" sz="1400" dirty="0" smtClean="0"/>
              <a:t>Ministerio de Fomento</a:t>
            </a:r>
            <a:endParaRPr lang="es-ES" sz="1400" dirty="0"/>
          </a:p>
        </p:txBody>
      </p:sp>
      <p:sp>
        <p:nvSpPr>
          <p:cNvPr id="5" name="AutoShape 4" descr="Resultado de imagen de cscae logo"/>
          <p:cNvSpPr>
            <a:spLocks noChangeAspect="1" noChangeArrowheads="1"/>
          </p:cNvSpPr>
          <p:nvPr/>
        </p:nvSpPr>
        <p:spPr bwMode="auto">
          <a:xfrm>
            <a:off x="155575" y="-2384425"/>
            <a:ext cx="4981575" cy="4981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Resultado de imagen de cscae logo"/>
          <p:cNvSpPr>
            <a:spLocks noChangeAspect="1" noChangeArrowheads="1"/>
          </p:cNvSpPr>
          <p:nvPr/>
        </p:nvSpPr>
        <p:spPr bwMode="auto">
          <a:xfrm>
            <a:off x="307975" y="-2232025"/>
            <a:ext cx="4981575" cy="4981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8" descr="Resultado de imagen de cscae logo"/>
          <p:cNvSpPr>
            <a:spLocks noChangeAspect="1" noChangeArrowheads="1"/>
          </p:cNvSpPr>
          <p:nvPr/>
        </p:nvSpPr>
        <p:spPr bwMode="auto">
          <a:xfrm>
            <a:off x="460375" y="-2079625"/>
            <a:ext cx="4981575" cy="4981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34" name="Picture 10"/>
          <p:cNvPicPr>
            <a:picLocks noChangeAspect="1" noChangeArrowheads="1"/>
          </p:cNvPicPr>
          <p:nvPr/>
        </p:nvPicPr>
        <p:blipFill rotWithShape="1">
          <a:blip r:embed="rId2">
            <a:extLst>
              <a:ext uri="{28A0092B-C50C-407E-A947-70E740481C1C}">
                <a14:useLocalDpi xmlns:a14="http://schemas.microsoft.com/office/drawing/2010/main" val="0"/>
              </a:ext>
            </a:extLst>
          </a:blip>
          <a:srcRect l="11338" t="25887" r="10998" b="26210"/>
          <a:stretch/>
        </p:blipFill>
        <p:spPr bwMode="auto">
          <a:xfrm>
            <a:off x="1776922" y="5622022"/>
            <a:ext cx="2074998" cy="650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p:cNvSpPr/>
          <p:nvPr/>
        </p:nvSpPr>
        <p:spPr>
          <a:xfrm>
            <a:off x="991099" y="2878757"/>
            <a:ext cx="7128792" cy="461665"/>
          </a:xfrm>
          <a:prstGeom prst="rect">
            <a:avLst/>
          </a:prstGeom>
        </p:spPr>
        <p:txBody>
          <a:bodyPr wrap="square">
            <a:spAutoFit/>
          </a:bodyPr>
          <a:lstStyle/>
          <a:p>
            <a:pPr algn="ctr"/>
            <a:r>
              <a:rPr lang="es-ES" sz="2400" b="1" dirty="0">
                <a:latin typeface="+mj-lt"/>
                <a:ea typeface="+mj-ea"/>
                <a:cs typeface="+mj-cs"/>
              </a:rPr>
              <a:t>Mesa redonda: </a:t>
            </a:r>
            <a:r>
              <a:rPr lang="es-ES" sz="2400" b="1" dirty="0" smtClean="0">
                <a:latin typeface="+mj-lt"/>
                <a:ea typeface="+mj-ea"/>
                <a:cs typeface="+mj-cs"/>
              </a:rPr>
              <a:t>LOE, </a:t>
            </a:r>
            <a:r>
              <a:rPr lang="es-ES" sz="2400" b="1" dirty="0">
                <a:latin typeface="+mj-lt"/>
                <a:ea typeface="+mj-ea"/>
                <a:cs typeface="+mj-cs"/>
              </a:rPr>
              <a:t>20 años de experiencias</a:t>
            </a:r>
          </a:p>
        </p:txBody>
      </p:sp>
      <p:pic>
        <p:nvPicPr>
          <p:cNvPr id="1037" name="Picture 13" descr="Resultado de imagen de union de arquitectos y peritos forense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635" y="113716"/>
            <a:ext cx="7140256" cy="2490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8324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rehabilitación</a:t>
            </a:r>
            <a:endParaRPr lang="es-ES" dirty="0"/>
          </a:p>
        </p:txBody>
      </p:sp>
      <p:sp>
        <p:nvSpPr>
          <p:cNvPr id="3" name="2 Marcador de contenido"/>
          <p:cNvSpPr>
            <a:spLocks noGrp="1"/>
          </p:cNvSpPr>
          <p:nvPr>
            <p:ph idx="1"/>
          </p:nvPr>
        </p:nvSpPr>
        <p:spPr>
          <a:xfrm>
            <a:off x="457200" y="1600200"/>
            <a:ext cx="8229600" cy="5069160"/>
          </a:xfrm>
        </p:spPr>
        <p:txBody>
          <a:bodyPr>
            <a:normAutofit fontScale="70000" lnSpcReduction="20000"/>
          </a:bodyPr>
          <a:lstStyle/>
          <a:p>
            <a:pPr marL="0" lvl="0" indent="0">
              <a:buNone/>
            </a:pPr>
            <a:r>
              <a:rPr lang="es-ES" sz="3900" b="1" dirty="0">
                <a:solidFill>
                  <a:prstClr val="black"/>
                </a:solidFill>
              </a:rPr>
              <a:t>CTE. Artículo 2. Punto 2</a:t>
            </a:r>
          </a:p>
          <a:p>
            <a:pPr marL="0" lvl="0" indent="0">
              <a:spcBef>
                <a:spcPts val="0"/>
              </a:spcBef>
              <a:buNone/>
            </a:pPr>
            <a:r>
              <a:rPr lang="es-ES" sz="3900" b="1" dirty="0">
                <a:solidFill>
                  <a:prstClr val="black"/>
                </a:solidFill>
              </a:rPr>
              <a:t>(Ley  8/2013. Disposición  final  undécima)</a:t>
            </a:r>
          </a:p>
          <a:p>
            <a:pPr marL="400050" lvl="1" indent="0">
              <a:spcBef>
                <a:spcPts val="1800"/>
              </a:spcBef>
              <a:buNone/>
            </a:pPr>
            <a:r>
              <a:rPr lang="es-ES" b="1" dirty="0" smtClean="0"/>
              <a:t>CRITERIO DE FLEXIBILIDAD. </a:t>
            </a:r>
            <a:r>
              <a:rPr lang="es-ES" dirty="0" smtClean="0"/>
              <a:t>Cuando </a:t>
            </a:r>
            <a:r>
              <a:rPr lang="es-ES" u="sng" dirty="0" smtClean="0"/>
              <a:t>la aplicación del CTE no sea urbanística, técnica o económicamente viable </a:t>
            </a:r>
            <a:r>
              <a:rPr lang="es-ES" dirty="0" smtClean="0"/>
              <a:t>o, en su caso, </a:t>
            </a:r>
            <a:r>
              <a:rPr lang="es-ES" u="sng" dirty="0" smtClean="0"/>
              <a:t>sea incompatible con la naturaleza de la intervención o con el grado de protección del edificio</a:t>
            </a:r>
            <a:r>
              <a:rPr lang="es-ES" dirty="0" smtClean="0"/>
              <a:t>, se podrán aplicar, bajo el </a:t>
            </a:r>
            <a:r>
              <a:rPr lang="es-ES" u="sng" dirty="0" smtClean="0"/>
              <a:t>criterio y responsabilidad del proyectista </a:t>
            </a:r>
            <a:r>
              <a:rPr lang="es-ES" dirty="0" smtClean="0"/>
              <a:t>o, en su caso, del </a:t>
            </a:r>
            <a:r>
              <a:rPr lang="es-ES" u="sng" dirty="0" smtClean="0"/>
              <a:t>técnico que suscriba la memoria</a:t>
            </a:r>
            <a:r>
              <a:rPr lang="es-ES" dirty="0" smtClean="0"/>
              <a:t>, aquellas </a:t>
            </a:r>
            <a:r>
              <a:rPr lang="es-ES" u="sng" dirty="0" smtClean="0"/>
              <a:t>soluciones que permitan el </a:t>
            </a:r>
            <a:r>
              <a:rPr lang="es-ES" b="1" u="sng" dirty="0" smtClean="0"/>
              <a:t>mayor grado posible de adecuación efectiva</a:t>
            </a:r>
          </a:p>
          <a:p>
            <a:pPr marL="400050" lvl="1" indent="0">
              <a:spcBef>
                <a:spcPts val="1800"/>
              </a:spcBef>
              <a:buNone/>
            </a:pPr>
            <a:r>
              <a:rPr lang="es-ES" b="1" dirty="0" smtClean="0"/>
              <a:t>CRITERIO DE NO EMPEORAMIENTO. </a:t>
            </a:r>
            <a:r>
              <a:rPr lang="es-ES" dirty="0" smtClean="0"/>
              <a:t>En las intervenciones en los edificios existentes </a:t>
            </a:r>
            <a:r>
              <a:rPr lang="es-ES" b="1" u="sng" dirty="0" smtClean="0"/>
              <a:t>no se podrán reducir las condiciones preexistentes </a:t>
            </a:r>
            <a:r>
              <a:rPr lang="es-ES" u="sng" dirty="0" smtClean="0"/>
              <a:t>relacionadas con las exigencias básicas</a:t>
            </a:r>
            <a:r>
              <a:rPr lang="es-ES" dirty="0" smtClean="0"/>
              <a:t>, cuando dichas condiciones sean menos exigentes que las establecidas en los documentos básicos del Código Técnico de la Edificación, salvo que en éstos se establezca un criterio distinto. Las que sean más exigentes, únicamente podrán reducirse hasta los niveles de exigencia que establecen los documentos básicos</a:t>
            </a:r>
          </a:p>
        </p:txBody>
      </p:sp>
    </p:spTree>
    <p:extLst>
      <p:ext uri="{BB962C8B-B14F-4D97-AF65-F5344CB8AC3E}">
        <p14:creationId xmlns:p14="http://schemas.microsoft.com/office/powerpoint/2010/main" val="2100827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rehabilitación</a:t>
            </a:r>
            <a:endParaRPr lang="es-ES" dirty="0"/>
          </a:p>
        </p:txBody>
      </p:sp>
      <p:sp>
        <p:nvSpPr>
          <p:cNvPr id="3" name="2 Marcador de contenido"/>
          <p:cNvSpPr>
            <a:spLocks noGrp="1"/>
          </p:cNvSpPr>
          <p:nvPr>
            <p:ph idx="1"/>
          </p:nvPr>
        </p:nvSpPr>
        <p:spPr/>
        <p:txBody>
          <a:bodyPr>
            <a:normAutofit/>
          </a:bodyPr>
          <a:lstStyle/>
          <a:p>
            <a:pPr marL="0" lvl="0" indent="0">
              <a:buNone/>
            </a:pPr>
            <a:r>
              <a:rPr lang="es-ES" sz="2700" b="1" dirty="0" smtClean="0">
                <a:solidFill>
                  <a:prstClr val="black"/>
                </a:solidFill>
              </a:rPr>
              <a:t>CTE. Artículo 2. Punto 2</a:t>
            </a:r>
          </a:p>
          <a:p>
            <a:pPr marL="0" lvl="0" indent="0">
              <a:spcBef>
                <a:spcPts val="0"/>
              </a:spcBef>
              <a:buNone/>
            </a:pPr>
            <a:r>
              <a:rPr lang="es-ES" sz="2400" b="1" dirty="0" smtClean="0">
                <a:solidFill>
                  <a:prstClr val="black"/>
                </a:solidFill>
              </a:rPr>
              <a:t>(Ley  8/2013. Disposición  final  undécima)</a:t>
            </a:r>
          </a:p>
          <a:p>
            <a:pPr marL="400050" lvl="1" indent="0">
              <a:lnSpc>
                <a:spcPct val="90000"/>
              </a:lnSpc>
              <a:spcBef>
                <a:spcPts val="1800"/>
              </a:spcBef>
              <a:buNone/>
            </a:pPr>
            <a:r>
              <a:rPr lang="es-ES" sz="2000" u="sng" dirty="0"/>
              <a:t>En las intervenciones en edificios existentes </a:t>
            </a:r>
            <a:r>
              <a:rPr lang="es-ES" sz="2000" dirty="0"/>
              <a:t>el proyectista deberá indicar en la documentación del proyecto si </a:t>
            </a:r>
            <a:r>
              <a:rPr lang="es-ES" sz="2000" u="sng" dirty="0"/>
              <a:t>la intervención </a:t>
            </a:r>
            <a:r>
              <a:rPr lang="es-ES" sz="2000" b="1" u="sng" dirty="0"/>
              <a:t>incluye o no actuaciones en la estructura preexistente</a:t>
            </a:r>
            <a:r>
              <a:rPr lang="es-ES" sz="2000" dirty="0"/>
              <a:t>; entendiéndose, en caso negativo, que las obras no implican el riesgo de daño citado en el artículo 17.1,a) de la Ley 38/1999, de 5 de noviembre, de Ordenación de la Edificación</a:t>
            </a:r>
          </a:p>
        </p:txBody>
      </p:sp>
    </p:spTree>
    <p:extLst>
      <p:ext uri="{BB962C8B-B14F-4D97-AF65-F5344CB8AC3E}">
        <p14:creationId xmlns:p14="http://schemas.microsoft.com/office/powerpoint/2010/main" val="2314635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otros elementos</a:t>
            </a:r>
            <a:endParaRPr lang="es-ES" dirty="0"/>
          </a:p>
        </p:txBody>
      </p:sp>
      <p:sp>
        <p:nvSpPr>
          <p:cNvPr id="3" name="2 Marcador de contenido"/>
          <p:cNvSpPr>
            <a:spLocks noGrp="1"/>
          </p:cNvSpPr>
          <p:nvPr>
            <p:ph idx="1"/>
          </p:nvPr>
        </p:nvSpPr>
        <p:spPr/>
        <p:txBody>
          <a:bodyPr/>
          <a:lstStyle/>
          <a:p>
            <a:pPr marL="0" indent="0">
              <a:buNone/>
            </a:pPr>
            <a:r>
              <a:rPr lang="es-ES" sz="2700" b="1" dirty="0">
                <a:solidFill>
                  <a:prstClr val="black"/>
                </a:solidFill>
              </a:rPr>
              <a:t>LOE. Artículo 2. Punto </a:t>
            </a:r>
            <a:r>
              <a:rPr lang="es-ES" sz="2700" b="1" dirty="0" smtClean="0">
                <a:solidFill>
                  <a:prstClr val="black"/>
                </a:solidFill>
              </a:rPr>
              <a:t>3 </a:t>
            </a:r>
            <a:endParaRPr lang="es-ES" sz="2700" b="1" dirty="0">
              <a:solidFill>
                <a:prstClr val="black"/>
              </a:solidFill>
            </a:endParaRPr>
          </a:p>
          <a:p>
            <a:pPr marL="400050" lvl="1" indent="0">
              <a:lnSpc>
                <a:spcPct val="90000"/>
              </a:lnSpc>
              <a:spcBef>
                <a:spcPts val="1800"/>
              </a:spcBef>
              <a:buNone/>
            </a:pPr>
            <a:r>
              <a:rPr lang="es-ES" sz="2000" u="sng" dirty="0"/>
              <a:t>Se consideran comprendidas en la edificación </a:t>
            </a:r>
            <a:r>
              <a:rPr lang="es-ES" sz="2000" dirty="0"/>
              <a:t>sus instalaciones fijas y el equipamiento propio, así como </a:t>
            </a:r>
            <a:r>
              <a:rPr lang="es-ES" sz="2000" u="sng" dirty="0"/>
              <a:t>los </a:t>
            </a:r>
            <a:r>
              <a:rPr lang="es-ES" sz="2000" b="1" u="sng" dirty="0"/>
              <a:t>elementos de urbanización que permanezcan adscritos al edificio</a:t>
            </a:r>
          </a:p>
        </p:txBody>
      </p:sp>
    </p:spTree>
    <p:extLst>
      <p:ext uri="{BB962C8B-B14F-4D97-AF65-F5344CB8AC3E}">
        <p14:creationId xmlns:p14="http://schemas.microsoft.com/office/powerpoint/2010/main" val="3499518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el deber de conservación</a:t>
            </a:r>
            <a:endParaRPr lang="es-ES" dirty="0"/>
          </a:p>
        </p:txBody>
      </p:sp>
      <p:sp>
        <p:nvSpPr>
          <p:cNvPr id="3" name="2 Marcador de contenido"/>
          <p:cNvSpPr>
            <a:spLocks noGrp="1"/>
          </p:cNvSpPr>
          <p:nvPr>
            <p:ph idx="1"/>
          </p:nvPr>
        </p:nvSpPr>
        <p:spPr>
          <a:xfrm>
            <a:off x="457200" y="1600200"/>
            <a:ext cx="8229600" cy="5257800"/>
          </a:xfrm>
        </p:spPr>
        <p:txBody>
          <a:bodyPr>
            <a:normAutofit fontScale="70000" lnSpcReduction="20000"/>
          </a:bodyPr>
          <a:lstStyle/>
          <a:p>
            <a:pPr marL="0" indent="0">
              <a:buNone/>
            </a:pPr>
            <a:r>
              <a:rPr lang="es-ES" sz="3900" b="1" dirty="0" smtClean="0">
                <a:solidFill>
                  <a:prstClr val="black"/>
                </a:solidFill>
              </a:rPr>
              <a:t>RD </a:t>
            </a:r>
            <a:r>
              <a:rPr lang="es-ES" sz="3900" b="1" dirty="0">
                <a:solidFill>
                  <a:prstClr val="black"/>
                </a:solidFill>
              </a:rPr>
              <a:t>Legislativo 7/2015, </a:t>
            </a:r>
            <a:r>
              <a:rPr lang="es-ES" sz="3900" b="1" dirty="0" smtClean="0">
                <a:solidFill>
                  <a:prstClr val="black"/>
                </a:solidFill>
              </a:rPr>
              <a:t>texto refundido Ley </a:t>
            </a:r>
            <a:r>
              <a:rPr lang="es-ES" sz="3900" b="1" dirty="0">
                <a:solidFill>
                  <a:prstClr val="black"/>
                </a:solidFill>
              </a:rPr>
              <a:t>de Suelo y Rehabilitación </a:t>
            </a:r>
            <a:r>
              <a:rPr lang="es-ES" sz="3900" b="1" dirty="0" smtClean="0">
                <a:solidFill>
                  <a:prstClr val="black"/>
                </a:solidFill>
              </a:rPr>
              <a:t>Urbana. Artículo </a:t>
            </a:r>
            <a:r>
              <a:rPr lang="es-ES" sz="3900" b="1" dirty="0">
                <a:solidFill>
                  <a:prstClr val="black"/>
                </a:solidFill>
              </a:rPr>
              <a:t>15. Punto1</a:t>
            </a:r>
          </a:p>
          <a:p>
            <a:r>
              <a:rPr lang="es-ES" sz="3100" dirty="0" smtClean="0"/>
              <a:t>El derecho de propiedad de los terrenos, las instalaciones, construcciones y edificaciones comprende con carácter general, cualquiera que sea la situación en que se encuentren, los deberes siguientes</a:t>
            </a:r>
          </a:p>
          <a:p>
            <a:pPr marL="914400" lvl="1" indent="-514350">
              <a:spcBef>
                <a:spcPts val="1200"/>
              </a:spcBef>
              <a:buFont typeface="+mj-lt"/>
              <a:buAutoNum type="alphaLcParenR" startAt="2"/>
            </a:pPr>
            <a:r>
              <a:rPr lang="es-ES" dirty="0" smtClean="0"/>
              <a:t>Conservarlos en las condiciones legales de seguridad, salubridad, accesibilidad universal, ornato y las demás que exijan las leyes para servir de soporte a dichos usos.</a:t>
            </a:r>
          </a:p>
          <a:p>
            <a:pPr marL="914400" lvl="1" indent="-514350">
              <a:spcBef>
                <a:spcPts val="1200"/>
              </a:spcBef>
              <a:buFont typeface="+mj-lt"/>
              <a:buAutoNum type="alphaLcParenR" startAt="2"/>
            </a:pPr>
            <a:r>
              <a:rPr lang="es-ES" u="sng" dirty="0" smtClean="0"/>
              <a:t>Realizar las obras adicionales que la Administración ordene por motivos turísticos o culturales, o para la mejora de la calidad y sostenibilidad del medio urbano</a:t>
            </a:r>
            <a:r>
              <a:rPr lang="es-ES" dirty="0" smtClean="0"/>
              <a:t>, hasta donde alcance el deber legal de conservación. En éste último caso, las obras </a:t>
            </a:r>
            <a:r>
              <a:rPr lang="es-ES" u="sng" dirty="0" smtClean="0"/>
              <a:t>podrán consistir en la </a:t>
            </a:r>
            <a:r>
              <a:rPr lang="es-ES" b="1" u="sng" dirty="0" smtClean="0"/>
              <a:t>adecuación a todas o alguna de las exigencias básicas establecidas en el Código Técnico de la Edificación</a:t>
            </a:r>
            <a:r>
              <a:rPr lang="es-ES" dirty="0" smtClean="0"/>
              <a:t>, debiendo fijar la Administración de manera motivada el nivel de calidad que deba ser alcanzado para cada una de ellas.</a:t>
            </a:r>
            <a:endParaRPr lang="es-ES" dirty="0"/>
          </a:p>
        </p:txBody>
      </p:sp>
    </p:spTree>
    <p:extLst>
      <p:ext uri="{BB962C8B-B14F-4D97-AF65-F5344CB8AC3E}">
        <p14:creationId xmlns:p14="http://schemas.microsoft.com/office/powerpoint/2010/main" val="1381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accesibilidad</a:t>
            </a:r>
            <a:endParaRPr lang="es-ES" dirty="0"/>
          </a:p>
        </p:txBody>
      </p:sp>
      <p:sp>
        <p:nvSpPr>
          <p:cNvPr id="3" name="2 Marcador de contenido"/>
          <p:cNvSpPr>
            <a:spLocks noGrp="1"/>
          </p:cNvSpPr>
          <p:nvPr>
            <p:ph idx="1"/>
          </p:nvPr>
        </p:nvSpPr>
        <p:spPr>
          <a:xfrm>
            <a:off x="457200" y="1600200"/>
            <a:ext cx="8229600" cy="5069160"/>
          </a:xfrm>
        </p:spPr>
        <p:txBody>
          <a:bodyPr>
            <a:normAutofit fontScale="92500" lnSpcReduction="20000"/>
          </a:bodyPr>
          <a:lstStyle/>
          <a:p>
            <a:pPr marL="0" lvl="1" indent="0">
              <a:lnSpc>
                <a:spcPct val="90000"/>
              </a:lnSpc>
              <a:buNone/>
            </a:pPr>
            <a:r>
              <a:rPr lang="es-ES" sz="2600" b="1" dirty="0">
                <a:solidFill>
                  <a:prstClr val="black"/>
                </a:solidFill>
              </a:rPr>
              <a:t>RD Legislativo 1/2013 texto Refundido </a:t>
            </a:r>
            <a:r>
              <a:rPr lang="es-ES" sz="2600" b="1" dirty="0" smtClean="0">
                <a:solidFill>
                  <a:prstClr val="black"/>
                </a:solidFill>
              </a:rPr>
              <a:t>Ley  </a:t>
            </a:r>
            <a:r>
              <a:rPr lang="es-ES" sz="2600" b="1" dirty="0">
                <a:solidFill>
                  <a:prstClr val="black"/>
                </a:solidFill>
              </a:rPr>
              <a:t>General  de  derechos  de  las  personas  con  discapacidad  y  de  su  inclusión  </a:t>
            </a:r>
            <a:r>
              <a:rPr lang="es-ES" sz="2600" b="1" dirty="0" smtClean="0">
                <a:solidFill>
                  <a:prstClr val="black"/>
                </a:solidFill>
              </a:rPr>
              <a:t>social</a:t>
            </a:r>
            <a:endParaRPr lang="es-ES" sz="2600" b="1" dirty="0">
              <a:solidFill>
                <a:prstClr val="black"/>
              </a:solidFill>
            </a:endParaRPr>
          </a:p>
          <a:p>
            <a:pPr>
              <a:lnSpc>
                <a:spcPct val="90000"/>
              </a:lnSpc>
              <a:spcBef>
                <a:spcPts val="1800"/>
              </a:spcBef>
            </a:pPr>
            <a:r>
              <a:rPr lang="es-ES" sz="2200" b="1" dirty="0" smtClean="0"/>
              <a:t>Artículo 26. Normativa técnica de edificación.</a:t>
            </a:r>
          </a:p>
          <a:p>
            <a:pPr marL="400050" lvl="1" indent="0">
              <a:lnSpc>
                <a:spcPct val="90000"/>
              </a:lnSpc>
              <a:spcBef>
                <a:spcPts val="600"/>
              </a:spcBef>
              <a:buNone/>
            </a:pPr>
            <a:r>
              <a:rPr lang="es-ES" sz="2000" dirty="0" smtClean="0"/>
              <a:t>Las normas técnicas sobre edificación incluirán previsiones relativas a las condiciones mínimas que deberán reunir los edificios de cualquier tipo para permitir la accesibilidad de las personas con discapacidad.</a:t>
            </a:r>
          </a:p>
          <a:p>
            <a:pPr>
              <a:lnSpc>
                <a:spcPct val="90000"/>
              </a:lnSpc>
              <a:spcBef>
                <a:spcPts val="1800"/>
              </a:spcBef>
            </a:pPr>
            <a:r>
              <a:rPr lang="es-ES" sz="2200" b="1" dirty="0" smtClean="0"/>
              <a:t>Ajustes razonables: </a:t>
            </a:r>
          </a:p>
          <a:p>
            <a:pPr marL="457200" lvl="1" indent="0">
              <a:lnSpc>
                <a:spcPct val="90000"/>
              </a:lnSpc>
              <a:spcBef>
                <a:spcPts val="600"/>
              </a:spcBef>
              <a:buNone/>
            </a:pPr>
            <a:r>
              <a:rPr lang="es-ES" sz="2100" dirty="0" smtClean="0"/>
              <a:t>Son las modificaciones y adaptaciones necesarias y adecuadas del ambiente físico, social y actitudinal a las necesidades específicas de las personas con discapacidad que no impongan una carga desproporcionada o indebida, cuando se requieran en un caso particular de manera eficaz y práctica, para facilitar la accesibilidad y la participación y para garantizar a las personas con discapacidad el goce o ejercicio, en igualdad de condiciones con las demás, de todos los derechos.</a:t>
            </a:r>
            <a:endParaRPr lang="es-ES" sz="2100" dirty="0"/>
          </a:p>
          <a:p>
            <a:pPr marL="400050" lvl="1" indent="0">
              <a:lnSpc>
                <a:spcPct val="90000"/>
              </a:lnSpc>
              <a:spcBef>
                <a:spcPts val="1800"/>
              </a:spcBef>
              <a:buNone/>
            </a:pPr>
            <a:r>
              <a:rPr lang="es-ES" sz="2000" dirty="0" smtClean="0"/>
              <a:t>Plazos máximos de exigibilidad: Espacios y edificaciones existentes el 4 de diciembre de 2010, que sean susceptibles de ajustes razonables: 4 de diciembre de 2017.</a:t>
            </a:r>
          </a:p>
        </p:txBody>
      </p:sp>
    </p:spTree>
    <p:extLst>
      <p:ext uri="{BB962C8B-B14F-4D97-AF65-F5344CB8AC3E}">
        <p14:creationId xmlns:p14="http://schemas.microsoft.com/office/powerpoint/2010/main" val="3402282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endParaRPr lang="es-ES" dirty="0" smtClean="0"/>
          </a:p>
          <a:p>
            <a:pPr marL="0" indent="0" algn="ctr">
              <a:buNone/>
            </a:pPr>
            <a:endParaRPr lang="es-ES" dirty="0" smtClean="0"/>
          </a:p>
          <a:p>
            <a:pPr marL="0" indent="0" algn="ctr">
              <a:buNone/>
            </a:pPr>
            <a:r>
              <a:rPr lang="es-ES" sz="4000" b="1" dirty="0" smtClean="0"/>
              <a:t>Gracias por su atención</a:t>
            </a:r>
            <a:endParaRPr lang="es-ES" sz="4000" b="1" dirty="0"/>
          </a:p>
        </p:txBody>
      </p:sp>
    </p:spTree>
    <p:extLst>
      <p:ext uri="{BB962C8B-B14F-4D97-AF65-F5344CB8AC3E}">
        <p14:creationId xmlns:p14="http://schemas.microsoft.com/office/powerpoint/2010/main" val="345186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En relación con la permanencia</a:t>
            </a:r>
            <a:endParaRPr lang="es-ES" dirty="0"/>
          </a:p>
        </p:txBody>
      </p:sp>
      <p:sp>
        <p:nvSpPr>
          <p:cNvPr id="3" name="2 Marcador de contenido"/>
          <p:cNvSpPr>
            <a:spLocks noGrp="1"/>
          </p:cNvSpPr>
          <p:nvPr>
            <p:ph idx="1"/>
          </p:nvPr>
        </p:nvSpPr>
        <p:spPr/>
        <p:txBody>
          <a:bodyPr/>
          <a:lstStyle/>
          <a:p>
            <a:pPr marL="0" indent="0">
              <a:buNone/>
            </a:pPr>
            <a:r>
              <a:rPr lang="es-ES" sz="2700" b="1" dirty="0" smtClean="0"/>
              <a:t>LOE. Artículo 2. Punto 1</a:t>
            </a:r>
          </a:p>
          <a:p>
            <a:pPr>
              <a:lnSpc>
                <a:spcPct val="80000"/>
              </a:lnSpc>
              <a:spcBef>
                <a:spcPts val="1800"/>
              </a:spcBef>
            </a:pPr>
            <a:r>
              <a:rPr lang="es-ES" sz="2000" dirty="0"/>
              <a:t>Esta Ley es de aplicación al proceso de la edificación, entendiendo por tal la acción y el resultado de construir un </a:t>
            </a:r>
            <a:r>
              <a:rPr lang="es-ES" sz="2000" u="sng" dirty="0"/>
              <a:t>edificio de carácter </a:t>
            </a:r>
            <a:r>
              <a:rPr lang="es-ES" sz="2000" b="1" u="sng" dirty="0"/>
              <a:t>permanente</a:t>
            </a:r>
            <a:r>
              <a:rPr lang="es-ES" sz="2000" dirty="0"/>
              <a:t>, público o privado, cuyo uso principal esté comprendido en los siguientes grupos …</a:t>
            </a:r>
          </a:p>
          <a:p>
            <a:pPr>
              <a:lnSpc>
                <a:spcPct val="80000"/>
              </a:lnSpc>
              <a:spcBef>
                <a:spcPts val="1800"/>
              </a:spcBef>
            </a:pPr>
            <a:r>
              <a:rPr lang="es-ES" sz="2000" dirty="0"/>
              <a:t>Permanencia de la construcción /del uso</a:t>
            </a:r>
          </a:p>
        </p:txBody>
      </p:sp>
    </p:spTree>
    <p:extLst>
      <p:ext uri="{BB962C8B-B14F-4D97-AF65-F5344CB8AC3E}">
        <p14:creationId xmlns:p14="http://schemas.microsoft.com/office/powerpoint/2010/main" val="315067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el uso</a:t>
            </a:r>
            <a:endParaRPr lang="es-ES" dirty="0"/>
          </a:p>
        </p:txBody>
      </p:sp>
      <p:sp>
        <p:nvSpPr>
          <p:cNvPr id="3" name="2 Marcador de contenido"/>
          <p:cNvSpPr>
            <a:spLocks noGrp="1"/>
          </p:cNvSpPr>
          <p:nvPr>
            <p:ph idx="1"/>
          </p:nvPr>
        </p:nvSpPr>
        <p:spPr/>
        <p:txBody>
          <a:bodyPr>
            <a:normAutofit fontScale="70000" lnSpcReduction="20000"/>
          </a:bodyPr>
          <a:lstStyle/>
          <a:p>
            <a:pPr marL="0" lvl="0" indent="0">
              <a:buNone/>
            </a:pPr>
            <a:r>
              <a:rPr lang="es-ES" sz="4300" b="1" dirty="0">
                <a:solidFill>
                  <a:prstClr val="black"/>
                </a:solidFill>
              </a:rPr>
              <a:t>LOE. Artículo 2. Punto 1</a:t>
            </a:r>
          </a:p>
          <a:p>
            <a:endParaRPr lang="es-ES" dirty="0" smtClean="0"/>
          </a:p>
          <a:p>
            <a:r>
              <a:rPr lang="es-ES" dirty="0" smtClean="0"/>
              <a:t>… cuyo uso principal esté comprendido en los siguientes grupos:</a:t>
            </a:r>
          </a:p>
          <a:p>
            <a:pPr marL="914400" lvl="1" indent="-514350">
              <a:spcBef>
                <a:spcPts val="1800"/>
              </a:spcBef>
              <a:buFont typeface="+mj-lt"/>
              <a:buAutoNum type="alphaLcParenR"/>
            </a:pPr>
            <a:r>
              <a:rPr lang="es-ES" dirty="0" smtClean="0"/>
              <a:t>Administrativo, sanitario, religioso, residencial en todas sus formas, docente y cultural.</a:t>
            </a:r>
          </a:p>
          <a:p>
            <a:pPr marL="914400" lvl="1" indent="-514350">
              <a:spcBef>
                <a:spcPts val="1800"/>
              </a:spcBef>
              <a:buFont typeface="+mj-lt"/>
              <a:buAutoNum type="alphaLcParenR"/>
            </a:pPr>
            <a:r>
              <a:rPr lang="es-ES" dirty="0" smtClean="0"/>
              <a:t>Aeronáutico; agropecuario; de la energía; de la hidráulica; minero; de telecomunicaciones (referido a la ingeniería de las telecomunicaciones); del transporte terrestre, marítimo, fluvial y aéreo; forestal; industrial; naval; de la ingeniería de saneamiento e higiene, y accesorio a las obras de ingeniería y su explotación.</a:t>
            </a:r>
          </a:p>
          <a:p>
            <a:pPr marL="914400" lvl="1" indent="-514350">
              <a:spcBef>
                <a:spcPts val="1800"/>
              </a:spcBef>
              <a:buFont typeface="+mj-lt"/>
              <a:buAutoNum type="alphaLcParenR"/>
            </a:pPr>
            <a:r>
              <a:rPr lang="es-ES" b="1" dirty="0" smtClean="0"/>
              <a:t>Todas las demás edificaciones cuyos usos no estén expresamente relacionados en los grupos anteriores</a:t>
            </a:r>
            <a:r>
              <a:rPr lang="es-ES" dirty="0" smtClean="0"/>
              <a:t>.</a:t>
            </a:r>
            <a:endParaRPr lang="es-ES" dirty="0"/>
          </a:p>
        </p:txBody>
      </p:sp>
    </p:spTree>
    <p:extLst>
      <p:ext uri="{BB962C8B-B14F-4D97-AF65-F5344CB8AC3E}">
        <p14:creationId xmlns:p14="http://schemas.microsoft.com/office/powerpoint/2010/main" val="915355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En relación con la permanencia, uso, complejidad constructiva</a:t>
            </a:r>
            <a:endParaRPr lang="es-ES" dirty="0"/>
          </a:p>
        </p:txBody>
      </p:sp>
      <p:sp>
        <p:nvSpPr>
          <p:cNvPr id="3" name="2 Marcador de contenido"/>
          <p:cNvSpPr>
            <a:spLocks noGrp="1"/>
          </p:cNvSpPr>
          <p:nvPr>
            <p:ph idx="1"/>
          </p:nvPr>
        </p:nvSpPr>
        <p:spPr/>
        <p:txBody>
          <a:bodyPr/>
          <a:lstStyle/>
          <a:p>
            <a:pPr marL="0" lvl="0" indent="0">
              <a:buNone/>
            </a:pPr>
            <a:r>
              <a:rPr lang="es-ES" sz="3000" b="1" dirty="0">
                <a:solidFill>
                  <a:prstClr val="black"/>
                </a:solidFill>
              </a:rPr>
              <a:t>LOE. Artículo 2. Punto 1</a:t>
            </a:r>
          </a:p>
          <a:p>
            <a:pPr marL="342900" lvl="1" indent="-342900">
              <a:lnSpc>
                <a:spcPct val="80000"/>
              </a:lnSpc>
              <a:spcBef>
                <a:spcPts val="1800"/>
              </a:spcBef>
              <a:buFont typeface="Arial" panose="020B0604020202020204" pitchFamily="34" charset="0"/>
              <a:buChar char="•"/>
            </a:pPr>
            <a:r>
              <a:rPr lang="es-ES" sz="2000" dirty="0"/>
              <a:t>Obras de edificación de nueva construcción, excepto aquellas construcciones de </a:t>
            </a:r>
            <a:r>
              <a:rPr lang="es-ES" sz="2000" b="1" dirty="0"/>
              <a:t>escasa entidad constructiva </a:t>
            </a:r>
            <a:r>
              <a:rPr lang="es-ES" sz="2000" dirty="0"/>
              <a:t>y </a:t>
            </a:r>
            <a:r>
              <a:rPr lang="es-ES" sz="2000" b="1" dirty="0"/>
              <a:t>sencillez técnica </a:t>
            </a:r>
            <a:r>
              <a:rPr lang="es-ES" sz="2000" dirty="0"/>
              <a:t>que </a:t>
            </a:r>
            <a:r>
              <a:rPr lang="es-ES" sz="2000" b="1" dirty="0"/>
              <a:t>no tengan, de forma eventual o permanente, carácter residencial ni público </a:t>
            </a:r>
            <a:r>
              <a:rPr lang="es-ES" sz="2000" dirty="0"/>
              <a:t>y se desarrollen </a:t>
            </a:r>
            <a:r>
              <a:rPr lang="es-ES" sz="2000" b="1" dirty="0"/>
              <a:t>en una sola planta</a:t>
            </a:r>
          </a:p>
        </p:txBody>
      </p:sp>
    </p:spTree>
    <p:extLst>
      <p:ext uri="{BB962C8B-B14F-4D97-AF65-F5344CB8AC3E}">
        <p14:creationId xmlns:p14="http://schemas.microsoft.com/office/powerpoint/2010/main" val="375160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rehabilitación</a:t>
            </a:r>
            <a:endParaRPr lang="es-ES" dirty="0"/>
          </a:p>
        </p:txBody>
      </p:sp>
      <p:sp>
        <p:nvSpPr>
          <p:cNvPr id="3" name="2 Marcador de contenido"/>
          <p:cNvSpPr>
            <a:spLocks noGrp="1"/>
          </p:cNvSpPr>
          <p:nvPr>
            <p:ph idx="1"/>
          </p:nvPr>
        </p:nvSpPr>
        <p:spPr>
          <a:xfrm>
            <a:off x="457200" y="1600200"/>
            <a:ext cx="8229600" cy="5141168"/>
          </a:xfrm>
        </p:spPr>
        <p:txBody>
          <a:bodyPr>
            <a:normAutofit fontScale="70000" lnSpcReduction="20000"/>
          </a:bodyPr>
          <a:lstStyle/>
          <a:p>
            <a:pPr marL="0" indent="0">
              <a:buNone/>
            </a:pPr>
            <a:r>
              <a:rPr lang="es-ES" sz="3300" b="1" dirty="0" smtClean="0"/>
              <a:t>LOE. Artículo 2. Punto 2 b)</a:t>
            </a:r>
          </a:p>
          <a:p>
            <a:r>
              <a:rPr lang="es-ES" dirty="0" smtClean="0"/>
              <a:t>Tendrán la consideración de edificación a los efectos de lo dispuesto en esta Ley, y requerirán un proyecto…</a:t>
            </a:r>
          </a:p>
          <a:p>
            <a:pPr marL="355600" lvl="1" indent="-354013">
              <a:spcBef>
                <a:spcPts val="1800"/>
              </a:spcBef>
              <a:buNone/>
            </a:pPr>
            <a:r>
              <a:rPr lang="es-ES" dirty="0" smtClean="0"/>
              <a:t>	Todas las </a:t>
            </a:r>
            <a:r>
              <a:rPr lang="es-ES" b="1" u="sng" dirty="0" smtClean="0"/>
              <a:t>intervenciones sobre los edificios existentes</a:t>
            </a:r>
            <a:r>
              <a:rPr lang="es-ES" dirty="0" smtClean="0"/>
              <a:t>, siempre y cuando </a:t>
            </a:r>
            <a:r>
              <a:rPr lang="es-ES" u="sng" dirty="0" smtClean="0"/>
              <a:t>alteren su </a:t>
            </a:r>
            <a:r>
              <a:rPr lang="es-ES" b="1" u="sng" dirty="0" smtClean="0"/>
              <a:t>configuración arquitectónica</a:t>
            </a:r>
            <a:r>
              <a:rPr lang="es-ES" dirty="0" smtClean="0"/>
              <a:t>, entendiendo por tales las que tengan carácter de intervención total o las parciales que produzcan una </a:t>
            </a:r>
            <a:r>
              <a:rPr lang="es-ES" b="1" u="sng" dirty="0" smtClean="0"/>
              <a:t>variación esencial </a:t>
            </a:r>
            <a:r>
              <a:rPr lang="es-ES" dirty="0" smtClean="0"/>
              <a:t>de la </a:t>
            </a:r>
            <a:r>
              <a:rPr lang="es-ES" b="1" u="sng" dirty="0" smtClean="0"/>
              <a:t>composición general exterior</a:t>
            </a:r>
            <a:r>
              <a:rPr lang="es-ES" b="1" dirty="0" smtClean="0"/>
              <a:t>, </a:t>
            </a:r>
            <a:r>
              <a:rPr lang="es-ES" dirty="0" smtClean="0"/>
              <a:t>la </a:t>
            </a:r>
            <a:r>
              <a:rPr lang="es-ES" b="1" u="sng" dirty="0" smtClean="0"/>
              <a:t>volumetría</a:t>
            </a:r>
            <a:r>
              <a:rPr lang="es-ES" b="1" dirty="0" smtClean="0"/>
              <a:t>, </a:t>
            </a:r>
            <a:r>
              <a:rPr lang="es-ES" dirty="0" smtClean="0"/>
              <a:t>o el conjunto del </a:t>
            </a:r>
            <a:r>
              <a:rPr lang="es-ES" b="1" u="sng" dirty="0" smtClean="0"/>
              <a:t>sistema estructural</a:t>
            </a:r>
            <a:r>
              <a:rPr lang="es-ES" dirty="0" smtClean="0"/>
              <a:t>, o tengan por objeto </a:t>
            </a:r>
            <a:r>
              <a:rPr lang="es-ES" b="1" u="sng" dirty="0" smtClean="0"/>
              <a:t>cambiar los usos característicos </a:t>
            </a:r>
            <a:r>
              <a:rPr lang="es-ES" dirty="0" smtClean="0"/>
              <a:t>del edificio</a:t>
            </a:r>
          </a:p>
          <a:p>
            <a:pPr marL="0" lvl="0" indent="0">
              <a:spcBef>
                <a:spcPts val="1800"/>
              </a:spcBef>
              <a:buNone/>
            </a:pPr>
            <a:r>
              <a:rPr lang="es-ES" sz="3700" b="1" dirty="0">
                <a:solidFill>
                  <a:prstClr val="black"/>
                </a:solidFill>
              </a:rPr>
              <a:t>LOE. Artículo </a:t>
            </a:r>
            <a:r>
              <a:rPr lang="es-ES" sz="3700" b="1" dirty="0" smtClean="0">
                <a:solidFill>
                  <a:prstClr val="black"/>
                </a:solidFill>
              </a:rPr>
              <a:t>3. </a:t>
            </a:r>
            <a:r>
              <a:rPr lang="es-ES" sz="3700" b="1" dirty="0">
                <a:solidFill>
                  <a:prstClr val="black"/>
                </a:solidFill>
              </a:rPr>
              <a:t>Punto </a:t>
            </a:r>
            <a:r>
              <a:rPr lang="es-ES" sz="3700" b="1" dirty="0" smtClean="0">
                <a:solidFill>
                  <a:prstClr val="black"/>
                </a:solidFill>
              </a:rPr>
              <a:t>2</a:t>
            </a:r>
            <a:endParaRPr lang="es-ES" sz="3700" b="1" dirty="0">
              <a:solidFill>
                <a:prstClr val="black"/>
              </a:solidFill>
            </a:endParaRPr>
          </a:p>
          <a:p>
            <a:pPr marL="355600" lvl="1" indent="-354013">
              <a:spcBef>
                <a:spcPts val="600"/>
              </a:spcBef>
              <a:buNone/>
            </a:pPr>
            <a:r>
              <a:rPr lang="es-ES" dirty="0" smtClean="0"/>
              <a:t>	El </a:t>
            </a:r>
            <a:r>
              <a:rPr lang="es-ES" b="1" dirty="0" smtClean="0"/>
              <a:t>Código Técnico de la Edificación </a:t>
            </a:r>
            <a:r>
              <a:rPr lang="es-ES" dirty="0" smtClean="0"/>
              <a:t>es el marco normativo que establece las exigencias básicas de calidad de los edificios de nueva construcción y de sus instalaciones, </a:t>
            </a:r>
            <a:r>
              <a:rPr lang="es-ES" u="sng" dirty="0" smtClean="0"/>
              <a:t>así como de las intervenciones que se realicen en los edificios existentes, de acuerdo con lo previsto en las letras b) y c) del artículo 2.2</a:t>
            </a:r>
            <a:r>
              <a:rPr lang="es-ES" dirty="0" smtClean="0"/>
              <a:t>, de tal forma que permita el cumplimiento de los anteriores requisitos básicos</a:t>
            </a:r>
          </a:p>
          <a:p>
            <a:pPr marL="355600" indent="-354013"/>
            <a:endParaRPr lang="es-ES" b="1" dirty="0"/>
          </a:p>
        </p:txBody>
      </p:sp>
    </p:spTree>
    <p:extLst>
      <p:ext uri="{BB962C8B-B14F-4D97-AF65-F5344CB8AC3E}">
        <p14:creationId xmlns:p14="http://schemas.microsoft.com/office/powerpoint/2010/main" val="415533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rehabilitación</a:t>
            </a:r>
            <a:endParaRPr lang="es-ES" dirty="0"/>
          </a:p>
        </p:txBody>
      </p:sp>
      <p:sp>
        <p:nvSpPr>
          <p:cNvPr id="3" name="2 Marcador de contenido"/>
          <p:cNvSpPr>
            <a:spLocks noGrp="1"/>
          </p:cNvSpPr>
          <p:nvPr>
            <p:ph idx="1"/>
          </p:nvPr>
        </p:nvSpPr>
        <p:spPr/>
        <p:txBody>
          <a:bodyPr>
            <a:normAutofit fontScale="70000" lnSpcReduction="20000"/>
          </a:bodyPr>
          <a:lstStyle/>
          <a:p>
            <a:pPr marL="0" indent="0">
              <a:buNone/>
            </a:pPr>
            <a:r>
              <a:rPr lang="es-ES" b="1" dirty="0" smtClean="0"/>
              <a:t>Ley 8/2013, de rehabilitación, regeneración y renovación urbanas. </a:t>
            </a:r>
          </a:p>
          <a:p>
            <a:pPr marL="0" indent="0">
              <a:buNone/>
            </a:pPr>
            <a:r>
              <a:rPr lang="es-ES" b="1" dirty="0" smtClean="0"/>
              <a:t>Exposición de motivos</a:t>
            </a:r>
          </a:p>
          <a:p>
            <a:pPr>
              <a:spcBef>
                <a:spcPts val="1800"/>
              </a:spcBef>
            </a:pPr>
            <a:r>
              <a:rPr lang="es-ES" sz="2900" dirty="0" smtClean="0"/>
              <a:t>La </a:t>
            </a:r>
            <a:r>
              <a:rPr lang="es-ES" sz="2900" b="1" dirty="0" smtClean="0"/>
              <a:t>disposición final tercera </a:t>
            </a:r>
            <a:r>
              <a:rPr lang="es-ES" sz="2900" dirty="0" smtClean="0"/>
              <a:t>modifica la Ley de Ordenación de la Edificación, para </a:t>
            </a:r>
            <a:r>
              <a:rPr lang="es-ES" sz="2900" u="sng" dirty="0" smtClean="0"/>
              <a:t>vincular la aplicación del CTE, de manera específica, a las intervenciones que se realicen en los edificios existentes a que se refieren las letras b) y c)</a:t>
            </a:r>
            <a:r>
              <a:rPr lang="es-ES" sz="2900" dirty="0" smtClean="0"/>
              <a:t> del artículo 2.2 de dicha Ley. </a:t>
            </a:r>
          </a:p>
          <a:p>
            <a:pPr>
              <a:spcBef>
                <a:spcPts val="1800"/>
              </a:spcBef>
            </a:pPr>
            <a:r>
              <a:rPr lang="es-ES" sz="2900" dirty="0" smtClean="0"/>
              <a:t>Todo ello con independencia de que </a:t>
            </a:r>
            <a:r>
              <a:rPr lang="es-ES" sz="2900" u="sng" dirty="0" smtClean="0"/>
              <a:t>el CTE será de aplicación</a:t>
            </a:r>
            <a:r>
              <a:rPr lang="es-ES" sz="2900" dirty="0" smtClean="0"/>
              <a:t>, además</a:t>
            </a:r>
            <a:r>
              <a:rPr lang="es-ES" sz="2900" u="sng" dirty="0" smtClean="0"/>
              <a:t>, a </a:t>
            </a:r>
            <a:r>
              <a:rPr lang="es-ES" sz="2900" b="1" u="sng" dirty="0" smtClean="0"/>
              <a:t>todas las intervenciones </a:t>
            </a:r>
            <a:r>
              <a:rPr lang="es-ES" sz="2900" u="sng" dirty="0" smtClean="0"/>
              <a:t>en los edificios existentes</a:t>
            </a:r>
            <a:r>
              <a:rPr lang="es-ES" sz="2900" dirty="0" smtClean="0"/>
              <a:t>, a cuyos efectos, su cumplimiento </a:t>
            </a:r>
            <a:r>
              <a:rPr lang="es-ES" sz="2900" u="sng" dirty="0" smtClean="0"/>
              <a:t>podrá justificarse en el </a:t>
            </a:r>
            <a:r>
              <a:rPr lang="es-ES" sz="2900" b="1" u="sng" dirty="0" smtClean="0"/>
              <a:t>proyecto </a:t>
            </a:r>
            <a:r>
              <a:rPr lang="es-ES" sz="2900" u="sng" dirty="0" smtClean="0"/>
              <a:t>o en una </a:t>
            </a:r>
            <a:r>
              <a:rPr lang="es-ES" sz="2900" b="1" u="sng" dirty="0" smtClean="0"/>
              <a:t>memoria</a:t>
            </a:r>
            <a:r>
              <a:rPr lang="es-ES" sz="2900" u="sng" dirty="0" smtClean="0"/>
              <a:t> suscrita por técnico competente</a:t>
            </a:r>
            <a:r>
              <a:rPr lang="es-ES" sz="2900" dirty="0" smtClean="0"/>
              <a:t>, junto a la solicitud de la licencia o de autorización administrativa que sea preceptiva para la realización de las obras, </a:t>
            </a:r>
            <a:r>
              <a:rPr lang="es-ES" sz="2900" u="sng" dirty="0" smtClean="0"/>
              <a:t>superando así la falta de control actual sobre dicho cumplimiento, en la mayor parte de las obras de rehabilitación</a:t>
            </a:r>
          </a:p>
        </p:txBody>
      </p:sp>
    </p:spTree>
    <p:extLst>
      <p:ext uri="{BB962C8B-B14F-4D97-AF65-F5344CB8AC3E}">
        <p14:creationId xmlns:p14="http://schemas.microsoft.com/office/powerpoint/2010/main" val="321644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rehabilitación</a:t>
            </a:r>
            <a:endParaRPr lang="es-ES" dirty="0"/>
          </a:p>
        </p:txBody>
      </p:sp>
      <p:sp>
        <p:nvSpPr>
          <p:cNvPr id="3" name="2 Marcador de contenido"/>
          <p:cNvSpPr>
            <a:spLocks noGrp="1"/>
          </p:cNvSpPr>
          <p:nvPr>
            <p:ph idx="1"/>
          </p:nvPr>
        </p:nvSpPr>
        <p:spPr/>
        <p:txBody>
          <a:bodyPr>
            <a:normAutofit/>
          </a:bodyPr>
          <a:lstStyle/>
          <a:p>
            <a:pPr marL="0" lvl="0" indent="0">
              <a:buNone/>
            </a:pPr>
            <a:r>
              <a:rPr lang="es-ES" sz="2700" b="1" dirty="0">
                <a:solidFill>
                  <a:prstClr val="black"/>
                </a:solidFill>
              </a:rPr>
              <a:t>DIRECTIVA  </a:t>
            </a:r>
            <a:r>
              <a:rPr lang="es-ES" sz="2700" b="1" dirty="0" smtClean="0">
                <a:solidFill>
                  <a:prstClr val="black"/>
                </a:solidFill>
              </a:rPr>
              <a:t>2010/31/UE. Artículo 5 </a:t>
            </a:r>
            <a:endParaRPr lang="es-ES" sz="2700" dirty="0" smtClean="0"/>
          </a:p>
          <a:p>
            <a:pPr>
              <a:spcBef>
                <a:spcPts val="1800"/>
              </a:spcBef>
            </a:pPr>
            <a:r>
              <a:rPr lang="es-ES" sz="2000" dirty="0" smtClean="0"/>
              <a:t>Los   Estados   miembros   adoptarán   las   medidas   necesarias   para   garantizar  que  cuando  se  proceda  a  la  </a:t>
            </a:r>
            <a:r>
              <a:rPr lang="es-ES" sz="2000" b="1" u="sng" dirty="0" smtClean="0"/>
              <a:t>sustitución  o  mejora  de  los   elementos</a:t>
            </a:r>
            <a:r>
              <a:rPr lang="es-ES" sz="2000" u="sng" dirty="0" smtClean="0"/>
              <a:t>   de   un   edificio   que   integren   la   envolvente   del   edificio  </a:t>
            </a:r>
            <a:r>
              <a:rPr lang="es-ES" sz="2000" dirty="0" smtClean="0"/>
              <a:t>y  que  repercutan  de  manera  significativa  en  la  eficiencia  energética  de  dicha  envolvente</a:t>
            </a:r>
            <a:r>
              <a:rPr lang="es-ES" sz="2000" u="sng" dirty="0" smtClean="0"/>
              <a:t>,  se  fijen  unos  </a:t>
            </a:r>
            <a:r>
              <a:rPr lang="es-ES" sz="2000" b="1" u="sng" dirty="0" smtClean="0"/>
              <a:t>requisitos  mínimos  de  eficiencia  energética  </a:t>
            </a:r>
            <a:r>
              <a:rPr lang="es-ES" sz="2000" u="sng" dirty="0" smtClean="0"/>
              <a:t>para  ellos</a:t>
            </a:r>
            <a:r>
              <a:rPr lang="es-ES" sz="2000" dirty="0" smtClean="0"/>
              <a:t>,  con  el  fin  de  alcanzar  unos  niveles  óptimos  de  rentabilidad</a:t>
            </a:r>
            <a:endParaRPr lang="es-ES" sz="2000" dirty="0"/>
          </a:p>
        </p:txBody>
      </p:sp>
    </p:spTree>
    <p:extLst>
      <p:ext uri="{BB962C8B-B14F-4D97-AF65-F5344CB8AC3E}">
        <p14:creationId xmlns:p14="http://schemas.microsoft.com/office/powerpoint/2010/main" val="1668523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rehabilitación</a:t>
            </a:r>
            <a:endParaRPr lang="es-ES" dirty="0"/>
          </a:p>
        </p:txBody>
      </p:sp>
      <p:sp>
        <p:nvSpPr>
          <p:cNvPr id="3" name="2 Marcador de contenido"/>
          <p:cNvSpPr>
            <a:spLocks noGrp="1"/>
          </p:cNvSpPr>
          <p:nvPr>
            <p:ph idx="1"/>
          </p:nvPr>
        </p:nvSpPr>
        <p:spPr/>
        <p:txBody>
          <a:bodyPr>
            <a:normAutofit fontScale="70000" lnSpcReduction="20000"/>
          </a:bodyPr>
          <a:lstStyle/>
          <a:p>
            <a:pPr marL="0" indent="0">
              <a:buNone/>
            </a:pPr>
            <a:r>
              <a:rPr lang="es-ES" sz="3800" b="1" dirty="0" smtClean="0"/>
              <a:t>CTE. Definiciones </a:t>
            </a:r>
          </a:p>
          <a:p>
            <a:r>
              <a:rPr lang="es-ES" b="1" dirty="0" smtClean="0"/>
              <a:t>Intervención en los edificios existentes</a:t>
            </a:r>
            <a:r>
              <a:rPr lang="es-ES" dirty="0" smtClean="0"/>
              <a:t>: </a:t>
            </a:r>
          </a:p>
          <a:p>
            <a:pPr marL="914400" lvl="1" indent="-514350">
              <a:buFont typeface="+mj-lt"/>
              <a:buAutoNum type="alphaLcParenR"/>
            </a:pPr>
            <a:r>
              <a:rPr lang="es-ES" dirty="0" smtClean="0"/>
              <a:t>Ampliación: Aquellas en las que se incrementa la superficie o el volumen construidos.</a:t>
            </a:r>
          </a:p>
          <a:p>
            <a:pPr marL="914400" lvl="1" indent="-514350">
              <a:buFont typeface="+mj-lt"/>
              <a:buAutoNum type="alphaLcParenR"/>
            </a:pPr>
            <a:r>
              <a:rPr lang="es-ES" dirty="0" smtClean="0"/>
              <a:t>Reforma: Cualquier trabajo  u obra en un edificio  existente </a:t>
            </a:r>
            <a:r>
              <a:rPr lang="es-ES" u="sng" dirty="0" smtClean="0"/>
              <a:t>distinto del que se lleve a cabo para el exclusivo </a:t>
            </a:r>
            <a:r>
              <a:rPr lang="es-ES" b="1" u="sng" dirty="0" smtClean="0"/>
              <a:t>mantenimiento</a:t>
            </a:r>
            <a:r>
              <a:rPr lang="es-ES" u="sng" dirty="0" smtClean="0"/>
              <a:t> del edificio</a:t>
            </a:r>
            <a:r>
              <a:rPr lang="es-ES" dirty="0" smtClean="0"/>
              <a:t>.</a:t>
            </a:r>
          </a:p>
          <a:p>
            <a:pPr marL="914400" lvl="1" indent="-514350">
              <a:buFont typeface="+mj-lt"/>
              <a:buAutoNum type="alphaLcParenR"/>
            </a:pPr>
            <a:r>
              <a:rPr lang="es-ES" dirty="0" smtClean="0"/>
              <a:t>Cambio de uso</a:t>
            </a:r>
          </a:p>
          <a:p>
            <a:pPr marL="914400" lvl="1" indent="-514350">
              <a:buFont typeface="+mj-lt"/>
              <a:buAutoNum type="alphaLcParenR"/>
            </a:pPr>
            <a:endParaRPr lang="es-ES" dirty="0" smtClean="0"/>
          </a:p>
          <a:p>
            <a:r>
              <a:rPr lang="es-ES" b="1" dirty="0" smtClean="0"/>
              <a:t>Mantenimiento</a:t>
            </a:r>
            <a:r>
              <a:rPr lang="es-ES" dirty="0" smtClean="0"/>
              <a:t>: </a:t>
            </a:r>
          </a:p>
          <a:p>
            <a:pPr marL="457200" lvl="1" indent="0">
              <a:buNone/>
            </a:pPr>
            <a:r>
              <a:rPr lang="es-ES" dirty="0" smtClean="0"/>
              <a:t>Conjunto de </a:t>
            </a:r>
            <a:r>
              <a:rPr lang="es-ES" b="1" u="sng" dirty="0" smtClean="0"/>
              <a:t>trabajos y obras </a:t>
            </a:r>
            <a:r>
              <a:rPr lang="es-ES" u="sng" dirty="0" smtClean="0"/>
              <a:t>a efectuar </a:t>
            </a:r>
            <a:r>
              <a:rPr lang="es-ES" b="1" u="sng" dirty="0" smtClean="0"/>
              <a:t>periódicamente</a:t>
            </a:r>
            <a:r>
              <a:rPr lang="es-ES" u="sng" dirty="0" smtClean="0"/>
              <a:t> para prevenir el deterioro de un edificio</a:t>
            </a:r>
            <a:r>
              <a:rPr lang="es-ES" dirty="0" smtClean="0"/>
              <a:t> o </a:t>
            </a:r>
            <a:r>
              <a:rPr lang="es-ES" b="1" u="sng" dirty="0" smtClean="0"/>
              <a:t>reparaciones puntuales </a:t>
            </a:r>
            <a:r>
              <a:rPr lang="es-ES" u="sng" dirty="0" smtClean="0"/>
              <a:t>que se realicen en el mismo, con el objeto mantenerlo en buen estado</a:t>
            </a:r>
            <a:r>
              <a:rPr lang="es-ES" dirty="0" smtClean="0"/>
              <a:t> para que, con una fiabilidad adecuada, cumpla con los requisitos básicos de la edificación establecidos.</a:t>
            </a:r>
            <a:endParaRPr lang="es-ES" dirty="0"/>
          </a:p>
        </p:txBody>
      </p:sp>
    </p:spTree>
    <p:extLst>
      <p:ext uri="{BB962C8B-B14F-4D97-AF65-F5344CB8AC3E}">
        <p14:creationId xmlns:p14="http://schemas.microsoft.com/office/powerpoint/2010/main" val="120680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relación con la rehabilitación</a:t>
            </a:r>
            <a:endParaRPr lang="es-ES" dirty="0"/>
          </a:p>
        </p:txBody>
      </p:sp>
      <p:sp>
        <p:nvSpPr>
          <p:cNvPr id="3" name="2 Marcador de contenido"/>
          <p:cNvSpPr>
            <a:spLocks noGrp="1"/>
          </p:cNvSpPr>
          <p:nvPr>
            <p:ph idx="1"/>
          </p:nvPr>
        </p:nvSpPr>
        <p:spPr/>
        <p:txBody>
          <a:bodyPr/>
          <a:lstStyle/>
          <a:p>
            <a:pPr marL="0" indent="0">
              <a:buNone/>
            </a:pPr>
            <a:r>
              <a:rPr lang="es-ES" sz="2700" b="1" dirty="0" smtClean="0"/>
              <a:t>CTE. Artículo 2. Punto 2</a:t>
            </a:r>
          </a:p>
          <a:p>
            <a:pPr marL="0" indent="0">
              <a:spcBef>
                <a:spcPts val="0"/>
              </a:spcBef>
              <a:buNone/>
            </a:pPr>
            <a:r>
              <a:rPr lang="es-ES" sz="2400" b="1" dirty="0" smtClean="0"/>
              <a:t>(Ley  8/2013. Disposición  final  undécima)</a:t>
            </a:r>
          </a:p>
          <a:p>
            <a:pPr>
              <a:spcBef>
                <a:spcPts val="1800"/>
              </a:spcBef>
            </a:pPr>
            <a:r>
              <a:rPr lang="es-ES" sz="2000" dirty="0" smtClean="0"/>
              <a:t>Igualmente, el Código Técnico de la Edificación </a:t>
            </a:r>
            <a:r>
              <a:rPr lang="es-ES" sz="2000" u="sng" dirty="0" smtClean="0"/>
              <a:t>se aplicará </a:t>
            </a:r>
            <a:r>
              <a:rPr lang="es-ES" sz="2000" dirty="0" smtClean="0"/>
              <a:t>también a </a:t>
            </a:r>
            <a:r>
              <a:rPr lang="es-ES" sz="2000" b="1" u="sng" dirty="0" smtClean="0"/>
              <a:t>intervenciones en los edificios existentes </a:t>
            </a:r>
            <a:r>
              <a:rPr lang="es-ES" sz="2000" dirty="0" smtClean="0"/>
              <a:t>y </a:t>
            </a:r>
            <a:r>
              <a:rPr lang="es-ES" sz="2000" u="sng" dirty="0" smtClean="0"/>
              <a:t>su cumplimiento se justificará en el </a:t>
            </a:r>
            <a:r>
              <a:rPr lang="es-ES" sz="2000" b="1" u="sng" dirty="0" smtClean="0"/>
              <a:t>proyecto</a:t>
            </a:r>
            <a:r>
              <a:rPr lang="es-ES" sz="2000" u="sng" dirty="0" smtClean="0"/>
              <a:t> o en una </a:t>
            </a:r>
            <a:r>
              <a:rPr lang="es-ES" sz="2000" b="1" u="sng" dirty="0" smtClean="0"/>
              <a:t>memoria suscrita </a:t>
            </a:r>
            <a:r>
              <a:rPr lang="es-ES" sz="2000" u="sng" dirty="0" smtClean="0"/>
              <a:t>por técnico competente</a:t>
            </a:r>
            <a:r>
              <a:rPr lang="es-ES" sz="2000" dirty="0" smtClean="0"/>
              <a:t>, junto a la solicitud de licencia o de autorización administrativa para las obras</a:t>
            </a:r>
            <a:endParaRPr lang="es-ES" sz="2000" dirty="0"/>
          </a:p>
        </p:txBody>
      </p:sp>
    </p:spTree>
    <p:extLst>
      <p:ext uri="{BB962C8B-B14F-4D97-AF65-F5344CB8AC3E}">
        <p14:creationId xmlns:p14="http://schemas.microsoft.com/office/powerpoint/2010/main" val="25762770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2058</TotalTime>
  <Words>1338</Words>
  <Application>Microsoft Office PowerPoint</Application>
  <PresentationFormat>Presentación en pantalla (4:3)</PresentationFormat>
  <Paragraphs>74</Paragraphs>
  <Slides>15</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Ámbito de aplicación de la Ley de Ordenación de la Edificación  Edificios comprendidos en la LOE/edificios no comprendidos en la LOE</vt:lpstr>
      <vt:lpstr>En relación con la permanencia</vt:lpstr>
      <vt:lpstr>En relación con el uso</vt:lpstr>
      <vt:lpstr>En relación con la permanencia, uso, complejidad constructiva</vt:lpstr>
      <vt:lpstr>En relación con la rehabilitación</vt:lpstr>
      <vt:lpstr>En relación con la rehabilitación</vt:lpstr>
      <vt:lpstr>En relación con la rehabilitación</vt:lpstr>
      <vt:lpstr>En relación con la rehabilitación</vt:lpstr>
      <vt:lpstr>En relación con la rehabilitación</vt:lpstr>
      <vt:lpstr>En relación con la rehabilitación</vt:lpstr>
      <vt:lpstr>En relación con la rehabilitación</vt:lpstr>
      <vt:lpstr>En relación con otros elementos</vt:lpstr>
      <vt:lpstr>En relación con el deber de conservación</vt:lpstr>
      <vt:lpstr>En relación con la accesibilidad</vt:lpstr>
      <vt:lpstr>Presentación de PowerPoint</vt:lpstr>
    </vt:vector>
  </TitlesOfParts>
  <Company>Familia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Ámbito de aplicación de la_x0003_Ley_x0003_de_x0003_ordenación_x0003_de_x0003_la_x0003_edificación._x0003__x0003_Edificios_x0003_comprendidos_x0003_en_x0003_la_x0003_LOE/edificios_x0003_no_x0003_comprendidos_x0003_en_x0003_la_x0003_LOE</dc:title>
  <dc:creator>Familia</dc:creator>
  <cp:lastModifiedBy>Vega Catalán Luis</cp:lastModifiedBy>
  <cp:revision>30</cp:revision>
  <dcterms:created xsi:type="dcterms:W3CDTF">2019-11-09T08:26:41Z</dcterms:created>
  <dcterms:modified xsi:type="dcterms:W3CDTF">2019-11-12T16:08:00Z</dcterms:modified>
</cp:coreProperties>
</file>