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8" r:id="rId12"/>
    <p:sldId id="267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67460C-2E33-4BCD-8C4E-1F11E5F68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06D598-7B1D-4087-89AA-0C58D74A1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7A74F4-8378-4A9C-BF85-9AE1EBE78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32ED-70ED-41B1-BFF2-5D4548414ED8}" type="datetimeFigureOut">
              <a:rPr lang="en-GB" smtClean="0"/>
              <a:t>12/11/2019</a:t>
            </a:fld>
            <a:endParaRPr lang="en-GB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B1BBBA-B7B0-47A1-951A-10F53FC42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1CC6A-A911-43B9-97B8-6D89A9D0F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66D7-F2BD-43C4-AE5C-F894EB4CD7F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61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A5AE94-C201-49FA-AA28-DDC92235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00F40A-2F39-4997-831D-2CC3F9D54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9CCD2C-049B-4F8E-8051-225CD0053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32ED-70ED-41B1-BFF2-5D4548414ED8}" type="datetimeFigureOut">
              <a:rPr lang="en-GB" smtClean="0"/>
              <a:t>12/11/2019</a:t>
            </a:fld>
            <a:endParaRPr lang="en-GB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C6ECC1-E235-4CA8-8D1F-E9954A8FC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A36B7F-F824-46E7-B101-B103130C1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66D7-F2BD-43C4-AE5C-F894EB4CD7F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17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25C820-97D3-4245-AD18-CFDAD45358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270794-F01E-4C20-9440-E7942EFAE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1F9E47-BC98-4040-8DAC-FBAB690A2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32ED-70ED-41B1-BFF2-5D4548414ED8}" type="datetimeFigureOut">
              <a:rPr lang="en-GB" smtClean="0"/>
              <a:t>12/11/2019</a:t>
            </a:fld>
            <a:endParaRPr lang="en-GB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44466C-B323-4DE6-A530-A8FAD7BAA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E4387E-E798-4712-93ED-5328EF65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66D7-F2BD-43C4-AE5C-F894EB4CD7F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41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D70CAD-2BE7-47C1-8BB1-61688DB2C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9E17DB-280B-4A20-975D-DC400411E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7F09BB-E37A-47EE-87AA-8EBFA431D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32ED-70ED-41B1-BFF2-5D4548414ED8}" type="datetimeFigureOut">
              <a:rPr lang="en-GB" smtClean="0"/>
              <a:t>12/11/2019</a:t>
            </a:fld>
            <a:endParaRPr lang="en-GB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183AF8-4A4C-48E7-BB70-0BE42E7A8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5CC268-4DCE-4476-B45D-588C7DDE8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66D7-F2BD-43C4-AE5C-F894EB4CD7F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63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BEBE1-9048-4E14-99F6-AB339FA94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6C62CF-321D-4CC3-AC3D-EFECDCA8B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4BF8B5-09F6-4E5A-A016-1B4DA8967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32ED-70ED-41B1-BFF2-5D4548414ED8}" type="datetimeFigureOut">
              <a:rPr lang="en-GB" smtClean="0"/>
              <a:t>12/11/2019</a:t>
            </a:fld>
            <a:endParaRPr lang="en-GB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E15C7E-44AE-45A7-8EFA-8E38250B7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252E47-93D3-4710-BAA6-0E6785C3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66D7-F2BD-43C4-AE5C-F894EB4CD7F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94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15D124-A59D-4857-BD52-EFD16877A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695FE5-9470-403F-92DB-FF94EDE55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A1D192-7905-4529-B6B6-513B0ECFE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4C5F65-87DF-43B6-9567-80BA74FEA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32ED-70ED-41B1-BFF2-5D4548414ED8}" type="datetimeFigureOut">
              <a:rPr lang="en-GB" smtClean="0"/>
              <a:t>12/11/2019</a:t>
            </a:fld>
            <a:endParaRPr lang="en-GB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BE20E0-1421-4AEE-8ED4-9B92A050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0E91BA-0BE3-4281-9F84-A0B800A81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66D7-F2BD-43C4-AE5C-F894EB4CD7F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8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97ECD-0662-4CC5-937F-8AA6BB4DB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3F76FE-32A7-43D9-B5B5-712D4E45C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C9301CE-58AF-425E-B87F-F230320F0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E9C50D-028B-40CE-8701-D975259C2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D319FBC-85EF-4773-828C-4625B3F803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D2EF7D-B53A-4089-989F-A558D9B62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32ED-70ED-41B1-BFF2-5D4548414ED8}" type="datetimeFigureOut">
              <a:rPr lang="en-GB" smtClean="0"/>
              <a:t>12/11/2019</a:t>
            </a:fld>
            <a:endParaRPr lang="en-GB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05F499-8F4D-4531-BE31-8F88475A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102E34-A364-4A96-84B8-43807622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66D7-F2BD-43C4-AE5C-F894EB4CD7F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69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0BD18-956A-4B60-9968-9F5F25634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07B862-29AE-465B-A8CA-08932B4E8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32ED-70ED-41B1-BFF2-5D4548414ED8}" type="datetimeFigureOut">
              <a:rPr lang="en-GB" smtClean="0"/>
              <a:t>12/11/2019</a:t>
            </a:fld>
            <a:endParaRPr lang="en-GB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68CA9D-0BE4-4860-BA42-1BE41D6A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441F704-C635-42D9-A00D-3A7991225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66D7-F2BD-43C4-AE5C-F894EB4CD7F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99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969B253-B479-4180-AB29-9B7CFC91E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32ED-70ED-41B1-BFF2-5D4548414ED8}" type="datetimeFigureOut">
              <a:rPr lang="en-GB" smtClean="0"/>
              <a:t>12/11/2019</a:t>
            </a:fld>
            <a:endParaRPr lang="en-GB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777AA0C-F7F5-4DE7-8B35-6544B4E8E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6F9B4A8-C0BC-49ED-A0E8-2F2A37D4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66D7-F2BD-43C4-AE5C-F894EB4CD7F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49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44BEA3-D838-4B74-8057-66CE4634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23BCD6-8AB4-420C-839B-320AD6701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537677-E492-4A51-BCFF-040C74215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7FDD4B-0C6D-449C-9345-F5D7CC17D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32ED-70ED-41B1-BFF2-5D4548414ED8}" type="datetimeFigureOut">
              <a:rPr lang="en-GB" smtClean="0"/>
              <a:t>12/11/2019</a:t>
            </a:fld>
            <a:endParaRPr lang="en-GB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DE1408-B007-40D3-BD96-23ADD708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37D494-2CF9-4D66-8255-E8CA0DA0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66D7-F2BD-43C4-AE5C-F894EB4CD7F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97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6A0EC-F3E2-4866-B5A4-8563727CE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A82AA59-C165-4B8E-8F56-37B805060A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7422EA-D37B-462E-BB66-84E848998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022D90-DC70-4479-AE76-01418134D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32ED-70ED-41B1-BFF2-5D4548414ED8}" type="datetimeFigureOut">
              <a:rPr lang="en-GB" smtClean="0"/>
              <a:t>12/11/2019</a:t>
            </a:fld>
            <a:endParaRPr lang="en-GB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9F1792-C622-4704-B2B4-8EBBA388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EB002F-4AB9-41B9-B2FE-EBC0BB2C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66D7-F2BD-43C4-AE5C-F894EB4CD7F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09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10414E3-C920-44A0-B331-43E3853C0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6853C7-B970-4D04-A141-75AC98862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748BBC-3BD1-4898-8ECF-032915962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B32ED-70ED-41B1-BFF2-5D4548414ED8}" type="datetimeFigureOut">
              <a:rPr lang="en-GB" smtClean="0"/>
              <a:t>12/11/2019</a:t>
            </a:fld>
            <a:endParaRPr lang="en-GB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27E5E9-2623-4AC3-9E21-18E4741CB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859B64-4276-4F30-BCCD-E242FBFDF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266D7-F2BD-43C4-AE5C-F894EB4CD7F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0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ECDD8-4BCD-4C3C-A54E-1DB6AB45A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018" y="1049338"/>
            <a:ext cx="10367963" cy="2387600"/>
          </a:xfrm>
        </p:spPr>
        <p:txBody>
          <a:bodyPr>
            <a:normAutofit/>
          </a:bodyPr>
          <a:lstStyle/>
          <a:p>
            <a:r>
              <a:rPr lang="es-ES_tradnl" sz="5400" dirty="0">
                <a:solidFill>
                  <a:schemeClr val="bg1"/>
                </a:solidFill>
              </a:rPr>
              <a:t>La Formación Profesional Continua</a:t>
            </a:r>
            <a:br>
              <a:rPr lang="es-ES_tradnl" sz="5400" dirty="0">
                <a:solidFill>
                  <a:schemeClr val="bg1"/>
                </a:solidFill>
              </a:rPr>
            </a:br>
            <a:r>
              <a:rPr lang="es-ES_tradnl" sz="5400" dirty="0">
                <a:solidFill>
                  <a:schemeClr val="bg1"/>
                </a:solidFill>
              </a:rPr>
              <a:t>del Arquitecto en Europa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18E34D-5E47-4E15-86C4-F9D0970EB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113087"/>
          </a:xfrm>
        </p:spPr>
        <p:txBody>
          <a:bodyPr>
            <a:normAutofit/>
          </a:bodyPr>
          <a:lstStyle/>
          <a:p>
            <a:r>
              <a:rPr lang="es-ES" sz="5400" dirty="0">
                <a:solidFill>
                  <a:srgbClr val="C00000"/>
                </a:solidFill>
                <a:latin typeface="+mj-lt"/>
              </a:rPr>
              <a:t>XII Jornadas CGPJ - CSCAE</a:t>
            </a:r>
          </a:p>
          <a:p>
            <a:endParaRPr lang="es-ES" sz="5700" dirty="0">
              <a:solidFill>
                <a:srgbClr val="C00000"/>
              </a:solidFill>
              <a:latin typeface="+mj-lt"/>
            </a:endParaRPr>
          </a:p>
          <a:p>
            <a:endParaRPr lang="es-ES" sz="5700" dirty="0">
              <a:solidFill>
                <a:srgbClr val="C00000"/>
              </a:solidFill>
              <a:latin typeface="+mj-lt"/>
            </a:endParaRPr>
          </a:p>
          <a:p>
            <a:r>
              <a:rPr lang="en-GB" dirty="0">
                <a:solidFill>
                  <a:schemeClr val="bg1"/>
                </a:solidFill>
                <a:latin typeface="+mj-lt"/>
              </a:rPr>
              <a:t>Tarragona - 14 de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noviem</a:t>
            </a:r>
            <a:r>
              <a:rPr lang="es-ES" dirty="0" err="1">
                <a:solidFill>
                  <a:schemeClr val="bg1"/>
                </a:solidFill>
                <a:latin typeface="+mj-lt"/>
              </a:rPr>
              <a:t>bre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953180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827A6B-8BBB-41D5-A6B3-541FD3990DFA}"/>
              </a:ext>
            </a:extLst>
          </p:cNvPr>
          <p:cNvSpPr/>
          <p:nvPr/>
        </p:nvSpPr>
        <p:spPr>
          <a:xfrm>
            <a:off x="4589966" y="572651"/>
            <a:ext cx="64674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Aplicaciones del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CPD Programme</a:t>
            </a:r>
            <a:endParaRPr kumimoji="0" lang="es-ES" sz="5400" b="1" i="0" u="none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FC2B16-2BED-47F2-8360-6E725E9F6EB2}"/>
              </a:ext>
            </a:extLst>
          </p:cNvPr>
          <p:cNvSpPr txBox="1"/>
          <p:nvPr/>
        </p:nvSpPr>
        <p:spPr>
          <a:xfrm>
            <a:off x="722815" y="1089627"/>
            <a:ext cx="29062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" panose="020B0502040204020203" pitchFamily="34" charset="0"/>
              </a:rPr>
              <a:t>Arquitecto español viajando a un país europeo con FPC obligatoria, puede realizar los cursos en España y le serán reconocidos en el país de destino</a:t>
            </a:r>
          </a:p>
        </p:txBody>
      </p:sp>
      <p:pic>
        <p:nvPicPr>
          <p:cNvPr id="9218" name="Picture 2" descr="Resultado de imagen de dibujos mariscal">
            <a:extLst>
              <a:ext uri="{FF2B5EF4-FFF2-40B4-BE49-F238E27FC236}">
                <a16:creationId xmlns:a16="http://schemas.microsoft.com/office/drawing/2014/main" id="{C39EA163-C616-4BFB-A650-E43521025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132" y="3314700"/>
            <a:ext cx="797242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1AD7AD5-46CB-4B42-A710-84B62EB22D5D}"/>
              </a:ext>
            </a:extLst>
          </p:cNvPr>
          <p:cNvSpPr txBox="1"/>
          <p:nvPr/>
        </p:nvSpPr>
        <p:spPr>
          <a:xfrm>
            <a:off x="11057442" y="6488668"/>
            <a:ext cx="97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Mariscal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5871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827A6B-8BBB-41D5-A6B3-541FD3990DFA}"/>
              </a:ext>
            </a:extLst>
          </p:cNvPr>
          <p:cNvSpPr/>
          <p:nvPr/>
        </p:nvSpPr>
        <p:spPr>
          <a:xfrm>
            <a:off x="676274" y="525026"/>
            <a:ext cx="64674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Aplicaciones del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CPD Programme</a:t>
            </a:r>
            <a:endParaRPr kumimoji="0" lang="es-ES" sz="5400" b="1" i="0" u="none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FC2B16-2BED-47F2-8360-6E725E9F6EB2}"/>
              </a:ext>
            </a:extLst>
          </p:cNvPr>
          <p:cNvSpPr txBox="1"/>
          <p:nvPr/>
        </p:nvSpPr>
        <p:spPr>
          <a:xfrm>
            <a:off x="8124826" y="686951"/>
            <a:ext cx="33909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" panose="020B0502040204020203" pitchFamily="34" charset="0"/>
              </a:rPr>
              <a:t>VIAJES DE ARQUITECTURA..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endParaRPr lang="es-ES_tradnl" sz="2800" dirty="0">
              <a:solidFill>
                <a:srgbClr val="FF0000"/>
              </a:solidFill>
              <a:latin typeface="Bahnschrift Light" panose="020B0502040204020203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Bahnschrift Light" panose="020B0502040204020203" pitchFamily="34" charset="0"/>
              <a:buChar char="-"/>
              <a:tabLst/>
              <a:defRPr/>
            </a:pPr>
            <a:r>
              <a:rPr lang="es-ES_tradnl" sz="2800" dirty="0">
                <a:solidFill>
                  <a:srgbClr val="FF0000"/>
                </a:solidFill>
                <a:latin typeface="Bahnschrift Light" panose="020B0502040204020203" pitchFamily="34" charset="0"/>
              </a:rPr>
              <a:t>Programados como material de formación del arquitecto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Bahnschrift Light" panose="020B0502040204020203" pitchFamily="34" charset="0"/>
              <a:buChar char="-"/>
              <a:tabLst/>
              <a:defRPr/>
            </a:pP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" panose="020B0502040204020203" pitchFamily="34" charset="0"/>
              </a:rPr>
              <a:t>Registrados en el Programa de FPC del CAE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Bahnschrift Light" panose="020B0502040204020203" pitchFamily="34" charset="0"/>
              <a:buChar char="-"/>
              <a:tabLst/>
              <a:defRPr/>
            </a:pPr>
            <a:r>
              <a:rPr lang="es-ES_tradnl" sz="2800" dirty="0">
                <a:solidFill>
                  <a:srgbClr val="FF0000"/>
                </a:solidFill>
                <a:latin typeface="Bahnschrift Light" panose="020B0502040204020203" pitchFamily="34" charset="0"/>
              </a:rPr>
              <a:t>Con un número de créditos asignados</a:t>
            </a:r>
            <a:endParaRPr kumimoji="0" lang="es-ES_tradnl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hnschrift Light" panose="020B0502040204020203" pitchFamily="34" charset="0"/>
            </a:endParaRPr>
          </a:p>
        </p:txBody>
      </p:sp>
      <p:pic>
        <p:nvPicPr>
          <p:cNvPr id="7170" name="Picture 2" descr="Resultado de imagen de comic sagrada familia gaudí">
            <a:extLst>
              <a:ext uri="{FF2B5EF4-FFF2-40B4-BE49-F238E27FC236}">
                <a16:creationId xmlns:a16="http://schemas.microsoft.com/office/drawing/2014/main" id="{B8E51F3B-0FFC-4308-B342-1122550AE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42" y="3127891"/>
            <a:ext cx="718185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5E164C6-C9CA-4784-B244-A00D1BDCB18A}"/>
              </a:ext>
            </a:extLst>
          </p:cNvPr>
          <p:cNvSpPr txBox="1"/>
          <p:nvPr/>
        </p:nvSpPr>
        <p:spPr>
          <a:xfrm>
            <a:off x="381000" y="6397109"/>
            <a:ext cx="973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Ritmos21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05835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827A6B-8BBB-41D5-A6B3-541FD3990DFA}"/>
              </a:ext>
            </a:extLst>
          </p:cNvPr>
          <p:cNvSpPr/>
          <p:nvPr/>
        </p:nvSpPr>
        <p:spPr>
          <a:xfrm>
            <a:off x="2790824" y="829826"/>
            <a:ext cx="64674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Aplicaciones del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CPD Programme</a:t>
            </a:r>
            <a:endParaRPr kumimoji="0" lang="es-ES" sz="5400" b="1" i="0" u="none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FC2B16-2BED-47F2-8360-6E725E9F6EB2}"/>
              </a:ext>
            </a:extLst>
          </p:cNvPr>
          <p:cNvSpPr txBox="1"/>
          <p:nvPr/>
        </p:nvSpPr>
        <p:spPr>
          <a:xfrm>
            <a:off x="16497" y="3644831"/>
            <a:ext cx="32661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" panose="020B0502040204020203" pitchFamily="34" charset="0"/>
              </a:rPr>
              <a:t>EXPORTACIÓN DE MATERIAL DE FORMACIÓN CON MARCA Y CALIDAD EUROPEAS ..</a:t>
            </a:r>
            <a:endParaRPr lang="es-ES_tradnl" sz="2800" dirty="0">
              <a:solidFill>
                <a:srgbClr val="FF00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5E164C6-C9CA-4784-B244-A00D1BDCB18A}"/>
              </a:ext>
            </a:extLst>
          </p:cNvPr>
          <p:cNvSpPr txBox="1"/>
          <p:nvPr/>
        </p:nvSpPr>
        <p:spPr>
          <a:xfrm>
            <a:off x="381000" y="6397109"/>
            <a:ext cx="973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Ritmos21</a:t>
            </a:r>
            <a:endParaRPr lang="es-ES" sz="1600" dirty="0"/>
          </a:p>
        </p:txBody>
      </p:sp>
      <p:pic>
        <p:nvPicPr>
          <p:cNvPr id="7172" name="Picture 4" descr="Resultado de imagen de mariscal habana">
            <a:extLst>
              <a:ext uri="{FF2B5EF4-FFF2-40B4-BE49-F238E27FC236}">
                <a16:creationId xmlns:a16="http://schemas.microsoft.com/office/drawing/2014/main" id="{B5E697DF-E18F-46BC-8BE0-1E0067D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01" y="3519071"/>
            <a:ext cx="8435702" cy="297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11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827A6B-8BBB-41D5-A6B3-541FD3990DFA}"/>
              </a:ext>
            </a:extLst>
          </p:cNvPr>
          <p:cNvSpPr/>
          <p:nvPr/>
        </p:nvSpPr>
        <p:spPr>
          <a:xfrm>
            <a:off x="903791" y="563126"/>
            <a:ext cx="64674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Aplicaciones del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CPD Programme</a:t>
            </a:r>
            <a:endParaRPr kumimoji="0" lang="es-ES" sz="5400" b="1" i="0" u="none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FC2B16-2BED-47F2-8360-6E725E9F6EB2}"/>
              </a:ext>
            </a:extLst>
          </p:cNvPr>
          <p:cNvSpPr txBox="1"/>
          <p:nvPr/>
        </p:nvSpPr>
        <p:spPr>
          <a:xfrm>
            <a:off x="903791" y="2732361"/>
            <a:ext cx="55065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" panose="020B0502040204020203" pitchFamily="34" charset="0"/>
              </a:rPr>
              <a:t>Como en las asociaciones anglosajonas, los proveedores externos de formación, pagan por colocar sus cursos en un sistema registrado en el         CPD Programme del CAE.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s-ES_tradnl" sz="2800" dirty="0">
                <a:solidFill>
                  <a:srgbClr val="FF0000"/>
                </a:solidFill>
                <a:latin typeface="Bahnschrift Light" panose="020B0502040204020203" pitchFamily="34" charset="0"/>
              </a:rPr>
              <a:t>Acceso a un mercado de 600.000 arquitectos en Europa.</a:t>
            </a: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" panose="020B0502040204020203" pitchFamily="34" charset="0"/>
              </a:rPr>
              <a:t> </a:t>
            </a:r>
          </a:p>
        </p:txBody>
      </p:sp>
      <p:pic>
        <p:nvPicPr>
          <p:cNvPr id="10242" name="Picture 2" descr="Resultado de imagen de comic about money">
            <a:extLst>
              <a:ext uri="{FF2B5EF4-FFF2-40B4-BE49-F238E27FC236}">
                <a16:creationId xmlns:a16="http://schemas.microsoft.com/office/drawing/2014/main" id="{2061F054-0C9E-49DD-9C3E-31E32142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42" y="2643234"/>
            <a:ext cx="4191000" cy="448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58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827A6B-8BBB-41D5-A6B3-541FD3990DFA}"/>
              </a:ext>
            </a:extLst>
          </p:cNvPr>
          <p:cNvSpPr/>
          <p:nvPr/>
        </p:nvSpPr>
        <p:spPr>
          <a:xfrm>
            <a:off x="1616955" y="735955"/>
            <a:ext cx="8958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Desarrollos</a:t>
            </a:r>
            <a:r>
              <a:rPr lang="en-US" sz="5400" b="1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5400" b="1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pendientes</a:t>
            </a:r>
            <a:endParaRPr kumimoji="0" lang="es-ES" sz="5400" b="1" i="0" u="none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4F2D42-EDCF-4429-BE03-721E811856A3}"/>
              </a:ext>
            </a:extLst>
          </p:cNvPr>
          <p:cNvSpPr txBox="1"/>
          <p:nvPr/>
        </p:nvSpPr>
        <p:spPr>
          <a:xfrm>
            <a:off x="2369901" y="2472720"/>
            <a:ext cx="82051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Light" panose="020B0502040204020203" pitchFamily="34" charset="0"/>
              </a:rPr>
              <a:t>Sistema de acreditación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sz="3200" dirty="0">
                <a:solidFill>
                  <a:schemeClr val="bg1"/>
                </a:solidFill>
                <a:latin typeface="Bahnschrift Light" panose="020B0502040204020203" pitchFamily="34" charset="0"/>
              </a:rPr>
              <a:t>Marca europea de FPC de arquitectos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Light" panose="020B0502040204020203" pitchFamily="34" charset="0"/>
              </a:rPr>
              <a:t>Homogeneización de la obligatoriedad y </a:t>
            </a:r>
            <a:r>
              <a:rPr lang="es-ES_tradnl" sz="3200" dirty="0">
                <a:solidFill>
                  <a:schemeClr val="bg1"/>
                </a:solidFill>
                <a:latin typeface="Bahnschrift Light" panose="020B0502040204020203" pitchFamily="34" charset="0"/>
              </a:rPr>
              <a:t> necesidades de la formación profesional continua en Europa</a:t>
            </a: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56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827A6B-8BBB-41D5-A6B3-541FD3990DFA}"/>
              </a:ext>
            </a:extLst>
          </p:cNvPr>
          <p:cNvSpPr/>
          <p:nvPr/>
        </p:nvSpPr>
        <p:spPr>
          <a:xfrm>
            <a:off x="1052296" y="249287"/>
            <a:ext cx="90022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Apéndice</a:t>
            </a:r>
            <a:r>
              <a:rPr lang="en-US" sz="4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Estándares</a:t>
            </a:r>
            <a:r>
              <a:rPr lang="en-US" sz="4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Sistemas</a:t>
            </a:r>
            <a:r>
              <a:rPr lang="en-US" sz="4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de FPC</a:t>
            </a:r>
            <a:endParaRPr kumimoji="0" lang="es-ES" sz="4400" b="1" i="0" u="none" strike="noStrike" kern="1200" cap="none" spc="0" normalizeH="0" baseline="0" noProof="0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4F2D42-EDCF-4429-BE03-721E811856A3}"/>
              </a:ext>
            </a:extLst>
          </p:cNvPr>
          <p:cNvSpPr txBox="1"/>
          <p:nvPr/>
        </p:nvSpPr>
        <p:spPr>
          <a:xfrm>
            <a:off x="1052296" y="2053620"/>
            <a:ext cx="1079225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2400" dirty="0">
                <a:solidFill>
                  <a:schemeClr val="bg1"/>
                </a:solidFill>
                <a:latin typeface="+mj-lt"/>
              </a:rPr>
              <a:t>Disponibilidad de toda la información sobre el Sistema y material de FPC.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2400" dirty="0">
                <a:solidFill>
                  <a:schemeClr val="bg1"/>
                </a:solidFill>
                <a:latin typeface="+mj-lt"/>
              </a:rPr>
              <a:t>El Sistema está operado o reconocido por una organización miembro de CAE.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2400" dirty="0">
                <a:solidFill>
                  <a:schemeClr val="bg1"/>
                </a:solidFill>
                <a:latin typeface="+mj-lt"/>
              </a:rPr>
              <a:t>Existe un sistema de evaluación basado en la calidad y revisión periódica del material de FPC conforme a estos estándares.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2400" dirty="0">
                <a:solidFill>
                  <a:schemeClr val="bg1"/>
                </a:solidFill>
                <a:latin typeface="+mj-lt"/>
              </a:rPr>
              <a:t>La formación va dirigida a alcanzar habilidades profesionales específicas, en concreto, a perfiles profesionales.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2400" dirty="0">
                <a:solidFill>
                  <a:schemeClr val="bg1"/>
                </a:solidFill>
                <a:latin typeface="+mj-lt"/>
              </a:rPr>
              <a:t>Organizado por áreas de conocimiento, estructurado y definido por diferentes tipos de capacitación, incluido el aprendizaje autodirigido.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2400" dirty="0">
                <a:solidFill>
                  <a:schemeClr val="bg1"/>
                </a:solidFill>
                <a:latin typeface="+mj-lt"/>
              </a:rPr>
              <a:t>Existe un método de financiación que permite que el material de FPC sea asequible.</a:t>
            </a:r>
          </a:p>
        </p:txBody>
      </p:sp>
    </p:spTree>
    <p:extLst>
      <p:ext uri="{BB962C8B-B14F-4D97-AF65-F5344CB8AC3E}">
        <p14:creationId xmlns:p14="http://schemas.microsoft.com/office/powerpoint/2010/main" val="3596995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827A6B-8BBB-41D5-A6B3-541FD3990DFA}"/>
              </a:ext>
            </a:extLst>
          </p:cNvPr>
          <p:cNvSpPr/>
          <p:nvPr/>
        </p:nvSpPr>
        <p:spPr>
          <a:xfrm>
            <a:off x="1052296" y="249287"/>
            <a:ext cx="874098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Apéndice</a:t>
            </a:r>
            <a:r>
              <a:rPr lang="en-US" sz="4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2.2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Estándares</a:t>
            </a:r>
            <a:r>
              <a:rPr lang="en-US" sz="4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Material de FPC</a:t>
            </a:r>
            <a:endParaRPr kumimoji="0" lang="es-ES" sz="4400" b="1" i="0" u="none" strike="noStrike" kern="1200" cap="none" spc="0" normalizeH="0" baseline="0" noProof="0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4F2D42-EDCF-4429-BE03-721E811856A3}"/>
              </a:ext>
            </a:extLst>
          </p:cNvPr>
          <p:cNvSpPr txBox="1"/>
          <p:nvPr/>
        </p:nvSpPr>
        <p:spPr>
          <a:xfrm>
            <a:off x="1052296" y="2053620"/>
            <a:ext cx="107922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2400" dirty="0">
                <a:solidFill>
                  <a:schemeClr val="bg1"/>
                </a:solidFill>
                <a:latin typeface="+mj-lt"/>
              </a:rPr>
              <a:t>Los contenidos y objetivos están a la medida de las necesidades de los arquitectos, y otros profesionales relacionados, en términos de FPC.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2400" dirty="0">
                <a:solidFill>
                  <a:schemeClr val="bg1"/>
                </a:solidFill>
                <a:latin typeface="+mj-lt"/>
              </a:rPr>
              <a:t>Los objetivos de capacitación deben adaptarse al desarrollo de la práctica profesional o al servicio público de arquitectos y profesionales relacionados.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2400" dirty="0">
                <a:solidFill>
                  <a:schemeClr val="bg1"/>
                </a:solidFill>
                <a:latin typeface="+mj-lt"/>
              </a:rPr>
              <a:t>El material de formación es genérico y no orientado al marketing comercial.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2400" dirty="0">
                <a:solidFill>
                  <a:schemeClr val="bg1"/>
                </a:solidFill>
                <a:latin typeface="+mj-lt"/>
              </a:rPr>
              <a:t>El contenido del material de formación es el adecuado y está claramente definido para el contexto profesional en el que tiene lugar.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2400" dirty="0">
                <a:solidFill>
                  <a:schemeClr val="bg1"/>
                </a:solidFill>
                <a:latin typeface="+mj-lt"/>
              </a:rPr>
              <a:t>El material de formación es preciso y actual, y está disponible para una mayoría de los profesionales.</a:t>
            </a:r>
          </a:p>
        </p:txBody>
      </p:sp>
    </p:spTree>
    <p:extLst>
      <p:ext uri="{BB962C8B-B14F-4D97-AF65-F5344CB8AC3E}">
        <p14:creationId xmlns:p14="http://schemas.microsoft.com/office/powerpoint/2010/main" val="1284065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827A6B-8BBB-41D5-A6B3-541FD3990DFA}"/>
              </a:ext>
            </a:extLst>
          </p:cNvPr>
          <p:cNvSpPr/>
          <p:nvPr/>
        </p:nvSpPr>
        <p:spPr>
          <a:xfrm>
            <a:off x="1052296" y="249287"/>
            <a:ext cx="89285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Apéndice</a:t>
            </a:r>
            <a:r>
              <a:rPr lang="en-US" sz="4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2.2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Estándares</a:t>
            </a:r>
            <a:r>
              <a:rPr lang="en-US" sz="4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Material de FPC</a:t>
            </a:r>
            <a:endParaRPr kumimoji="0" lang="es-ES" sz="4400" b="1" i="0" u="none" strike="noStrike" kern="1200" cap="none" spc="0" normalizeH="0" baseline="0" noProof="0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4F2D42-EDCF-4429-BE03-721E811856A3}"/>
              </a:ext>
            </a:extLst>
          </p:cNvPr>
          <p:cNvSpPr txBox="1"/>
          <p:nvPr/>
        </p:nvSpPr>
        <p:spPr>
          <a:xfrm>
            <a:off x="1052296" y="2053620"/>
            <a:ext cx="107922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200"/>
              </a:spcAft>
              <a:buFont typeface="+mj-lt"/>
              <a:buAutoNum type="arabicPeriod" startAt="6"/>
            </a:pPr>
            <a:r>
              <a:rPr lang="es-ES" sz="2400" dirty="0">
                <a:solidFill>
                  <a:schemeClr val="bg1"/>
                </a:solidFill>
                <a:latin typeface="+mj-lt"/>
              </a:rPr>
              <a:t>Los recursos aplicados son los adecuados para alcanzar los objetivos del aprendizaje.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 startAt="6"/>
            </a:pPr>
            <a:r>
              <a:rPr lang="es-ES" sz="2400" dirty="0">
                <a:solidFill>
                  <a:schemeClr val="bg1"/>
                </a:solidFill>
                <a:latin typeface="+mj-lt"/>
              </a:rPr>
              <a:t>El método de aprendizaje y su alcance son los adecuados para alcanzar el resultado deseado.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 startAt="6"/>
            </a:pPr>
            <a:r>
              <a:rPr lang="es-ES" sz="2400" dirty="0">
                <a:solidFill>
                  <a:schemeClr val="bg1"/>
                </a:solidFill>
                <a:latin typeface="+mj-lt"/>
              </a:rPr>
              <a:t>Las diferentes ediciones de un mismo material de formación tienen resultados similares.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 startAt="6"/>
            </a:pPr>
            <a:r>
              <a:rPr lang="es-ES" sz="2400" dirty="0">
                <a:solidFill>
                  <a:schemeClr val="bg1"/>
                </a:solidFill>
                <a:latin typeface="+mj-lt"/>
              </a:rPr>
              <a:t>Se debe facilitar la posibilidad de evaluación del método de aprendizaje por parte de los participantes en el mismo.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 startAt="6"/>
            </a:pPr>
            <a:r>
              <a:rPr lang="es-ES" sz="2400" dirty="0">
                <a:solidFill>
                  <a:schemeClr val="bg1"/>
                </a:solidFill>
                <a:latin typeface="+mj-lt"/>
              </a:rPr>
              <a:t>Se han implementado métodos de evaluación del grado de calidad de la formación, o están planificados para un futuro próximo.</a:t>
            </a:r>
          </a:p>
        </p:txBody>
      </p:sp>
    </p:spTree>
    <p:extLst>
      <p:ext uri="{BB962C8B-B14F-4D97-AF65-F5344CB8AC3E}">
        <p14:creationId xmlns:p14="http://schemas.microsoft.com/office/powerpoint/2010/main" val="2580810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ECDD8-4BCD-4C3C-A54E-1DB6AB45A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018" y="1049338"/>
            <a:ext cx="10367963" cy="2387600"/>
          </a:xfrm>
        </p:spPr>
        <p:txBody>
          <a:bodyPr>
            <a:normAutofit/>
          </a:bodyPr>
          <a:lstStyle/>
          <a:p>
            <a:r>
              <a:rPr lang="es-ES_tradnl" sz="5400" dirty="0">
                <a:solidFill>
                  <a:schemeClr val="bg1"/>
                </a:solidFill>
              </a:rPr>
              <a:t>Gracias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18E34D-5E47-4E15-86C4-F9D0970EB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113087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C00000"/>
                </a:solidFill>
                <a:latin typeface="+mj-lt"/>
              </a:rPr>
              <a:t>XII Jornadas CGPJ - CSCAE</a:t>
            </a:r>
          </a:p>
          <a:p>
            <a:r>
              <a:rPr lang="es-ES" sz="3600" dirty="0">
                <a:solidFill>
                  <a:srgbClr val="C00000"/>
                </a:solidFill>
                <a:latin typeface="+mj-lt"/>
              </a:rPr>
              <a:t>Fabián Llisterri</a:t>
            </a:r>
          </a:p>
          <a:p>
            <a:endParaRPr lang="es-ES" sz="2800" dirty="0">
              <a:solidFill>
                <a:srgbClr val="C00000"/>
              </a:solidFill>
              <a:latin typeface="+mj-lt"/>
            </a:endParaRPr>
          </a:p>
          <a:p>
            <a:r>
              <a:rPr lang="en-GB" dirty="0">
                <a:solidFill>
                  <a:schemeClr val="bg1"/>
                </a:solidFill>
                <a:latin typeface="+mj-lt"/>
              </a:rPr>
              <a:t>Tarragona - 14 de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noviem</a:t>
            </a:r>
            <a:r>
              <a:rPr lang="es-ES" dirty="0" err="1">
                <a:solidFill>
                  <a:schemeClr val="bg1"/>
                </a:solidFill>
                <a:latin typeface="+mj-lt"/>
              </a:rPr>
              <a:t>bre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488604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827A6B-8BBB-41D5-A6B3-541FD3990DFA}"/>
              </a:ext>
            </a:extLst>
          </p:cNvPr>
          <p:cNvSpPr/>
          <p:nvPr/>
        </p:nvSpPr>
        <p:spPr>
          <a:xfrm>
            <a:off x="942592" y="717014"/>
            <a:ext cx="3653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Siglo XXI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4F2D42-EDCF-4429-BE03-721E811856A3}"/>
              </a:ext>
            </a:extLst>
          </p:cNvPr>
          <p:cNvSpPr txBox="1"/>
          <p:nvPr/>
        </p:nvSpPr>
        <p:spPr>
          <a:xfrm>
            <a:off x="2818621" y="2447032"/>
            <a:ext cx="66376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Light" panose="020B0502040204020203" pitchFamily="34" charset="0"/>
              </a:rPr>
              <a:t>Los títulos académicos de por vida ya no son suficientes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FC2B16-2BED-47F2-8360-6E725E9F6EB2}"/>
              </a:ext>
            </a:extLst>
          </p:cNvPr>
          <p:cNvSpPr txBox="1"/>
          <p:nvPr/>
        </p:nvSpPr>
        <p:spPr>
          <a:xfrm>
            <a:off x="2818622" y="4087694"/>
            <a:ext cx="8087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" panose="020B0502040204020203" pitchFamily="34" charset="0"/>
              </a:rPr>
              <a:t>La rápida evolución del conocimiento y la facilidad para compartirlo, hacen necesaria y posible la actualización permanente</a:t>
            </a:r>
          </a:p>
        </p:txBody>
      </p:sp>
    </p:spTree>
    <p:extLst>
      <p:ext uri="{BB962C8B-B14F-4D97-AF65-F5344CB8AC3E}">
        <p14:creationId xmlns:p14="http://schemas.microsoft.com/office/powerpoint/2010/main" val="237085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827A6B-8BBB-41D5-A6B3-541FD3990DFA}"/>
              </a:ext>
            </a:extLst>
          </p:cNvPr>
          <p:cNvSpPr/>
          <p:nvPr/>
        </p:nvSpPr>
        <p:spPr>
          <a:xfrm>
            <a:off x="942592" y="717014"/>
            <a:ext cx="3653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Siglo XXI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4F2D42-EDCF-4429-BE03-721E811856A3}"/>
              </a:ext>
            </a:extLst>
          </p:cNvPr>
          <p:cNvSpPr txBox="1"/>
          <p:nvPr/>
        </p:nvSpPr>
        <p:spPr>
          <a:xfrm>
            <a:off x="2777179" y="2644170"/>
            <a:ext cx="75288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Light" panose="020B0502040204020203" pitchFamily="34" charset="0"/>
              </a:rPr>
              <a:t>Las Asociaciones Profesionales de arquitectos, son las responsables de mantener a sus asociados actualizados para poder garantizar un buen servicio a la sociedad</a:t>
            </a:r>
          </a:p>
        </p:txBody>
      </p:sp>
    </p:spTree>
    <p:extLst>
      <p:ext uri="{BB962C8B-B14F-4D97-AF65-F5344CB8AC3E}">
        <p14:creationId xmlns:p14="http://schemas.microsoft.com/office/powerpoint/2010/main" val="1869428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827A6B-8BBB-41D5-A6B3-541FD3990DFA}"/>
              </a:ext>
            </a:extLst>
          </p:cNvPr>
          <p:cNvSpPr/>
          <p:nvPr/>
        </p:nvSpPr>
        <p:spPr>
          <a:xfrm>
            <a:off x="1096740" y="717014"/>
            <a:ext cx="3345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EUROPA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FC2B16-2BED-47F2-8360-6E725E9F6EB2}"/>
              </a:ext>
            </a:extLst>
          </p:cNvPr>
          <p:cNvSpPr txBox="1"/>
          <p:nvPr/>
        </p:nvSpPr>
        <p:spPr>
          <a:xfrm>
            <a:off x="1096740" y="2236410"/>
            <a:ext cx="384673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" panose="020B0502040204020203" pitchFamily="34" charset="0"/>
              </a:rPr>
              <a:t>La diversidad es un rasgo esencial de Europa.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s-ES_tradnl" sz="3200" dirty="0">
                <a:solidFill>
                  <a:srgbClr val="FF0000"/>
                </a:solidFill>
                <a:latin typeface="Bahnschrift Light" panose="020B0502040204020203" pitchFamily="34" charset="0"/>
              </a:rPr>
              <a:t>También en lo relativo a la FPC del arquitecto</a:t>
            </a: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hnschrift Light" panose="020B0502040204020203" pitchFamily="34" charset="0"/>
            </a:endParaRPr>
          </a:p>
        </p:txBody>
      </p:sp>
      <p:pic>
        <p:nvPicPr>
          <p:cNvPr id="1028" name="Picture 4" descr="Resultado de imagen de unión europea mapa">
            <a:extLst>
              <a:ext uri="{FF2B5EF4-FFF2-40B4-BE49-F238E27FC236}">
                <a16:creationId xmlns:a16="http://schemas.microsoft.com/office/drawing/2014/main" id="{A3F2DC08-D91D-4FF9-8A25-0519C73E7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89" y="838200"/>
            <a:ext cx="5901611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60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827A6B-8BBB-41D5-A6B3-541FD3990DFA}"/>
              </a:ext>
            </a:extLst>
          </p:cNvPr>
          <p:cNvSpPr/>
          <p:nvPr/>
        </p:nvSpPr>
        <p:spPr>
          <a:xfrm>
            <a:off x="1096740" y="717014"/>
            <a:ext cx="3345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EUROPA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FC2B16-2BED-47F2-8360-6E725E9F6EB2}"/>
              </a:ext>
            </a:extLst>
          </p:cNvPr>
          <p:cNvSpPr txBox="1"/>
          <p:nvPr/>
        </p:nvSpPr>
        <p:spPr>
          <a:xfrm>
            <a:off x="1096740" y="2512635"/>
            <a:ext cx="62279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" panose="020B0502040204020203" pitchFamily="34" charset="0"/>
              </a:rPr>
              <a:t>El caso del RIBA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s-ES_tradnl" sz="3200" dirty="0">
                <a:solidFill>
                  <a:srgbClr val="FF0000"/>
                </a:solidFill>
                <a:latin typeface="Bahnschrift Light" panose="020B0502040204020203" pitchFamily="34" charset="0"/>
              </a:rPr>
              <a:t>CPD Obligatorio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" panose="020B0502040204020203" pitchFamily="34" charset="0"/>
              </a:rPr>
              <a:t>Basado en proveedores externos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s-ES_tradnl" sz="3200" dirty="0">
                <a:solidFill>
                  <a:srgbClr val="FF0000"/>
                </a:solidFill>
                <a:latin typeface="Bahnschrift Light" panose="020B0502040204020203" pitchFamily="34" charset="0"/>
              </a:rPr>
              <a:t>Se financia la asociación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" panose="020B0502040204020203" pitchFamily="34" charset="0"/>
              </a:rPr>
              <a:t>Afiliados más competitivos</a:t>
            </a:r>
          </a:p>
        </p:txBody>
      </p:sp>
      <p:pic>
        <p:nvPicPr>
          <p:cNvPr id="2050" name="Picture 2" descr="Imagen relacionada">
            <a:extLst>
              <a:ext uri="{FF2B5EF4-FFF2-40B4-BE49-F238E27FC236}">
                <a16:creationId xmlns:a16="http://schemas.microsoft.com/office/drawing/2014/main" id="{584CBF8A-1874-4174-9048-B5BF246D4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666" y="1640344"/>
            <a:ext cx="4067175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27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827A6B-8BBB-41D5-A6B3-541FD3990DFA}"/>
              </a:ext>
            </a:extLst>
          </p:cNvPr>
          <p:cNvSpPr/>
          <p:nvPr/>
        </p:nvSpPr>
        <p:spPr>
          <a:xfrm>
            <a:off x="830040" y="1578928"/>
            <a:ext cx="3345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EUROPA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FC2B16-2BED-47F2-8360-6E725E9F6EB2}"/>
              </a:ext>
            </a:extLst>
          </p:cNvPr>
          <p:cNvSpPr txBox="1"/>
          <p:nvPr/>
        </p:nvSpPr>
        <p:spPr>
          <a:xfrm>
            <a:off x="5133975" y="763886"/>
            <a:ext cx="62279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Light" panose="020B0502040204020203" pitchFamily="34" charset="0"/>
              </a:rPr>
              <a:t>El Consejo Italiano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s-ES_tradnl" sz="3200" dirty="0">
                <a:solidFill>
                  <a:srgbClr val="C00000"/>
                </a:solidFill>
                <a:latin typeface="Bahnschrift Light" panose="020B0502040204020203" pitchFamily="34" charset="0"/>
              </a:rPr>
              <a:t>Órgano del Ministerio de Justicia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s-ES_tradnl" sz="3200" dirty="0">
                <a:solidFill>
                  <a:srgbClr val="C00000"/>
                </a:solidFill>
                <a:latin typeface="Bahnschrift Light" panose="020B0502040204020203" pitchFamily="34" charset="0"/>
              </a:rPr>
              <a:t>Colegiación obligatoria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s-ES_tradnl" sz="3200" dirty="0">
                <a:solidFill>
                  <a:srgbClr val="C00000"/>
                </a:solidFill>
                <a:latin typeface="Bahnschrift Light" panose="020B0502040204020203" pitchFamily="34" charset="0"/>
              </a:rPr>
              <a:t>CPD Obligatorio desde 2014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Light" panose="020B0502040204020203" pitchFamily="34" charset="0"/>
              </a:rPr>
              <a:t>Producen su propia formación</a:t>
            </a:r>
          </a:p>
        </p:txBody>
      </p:sp>
      <p:pic>
        <p:nvPicPr>
          <p:cNvPr id="3076" name="Picture 4" descr="Resultado de imagen de consiglio nacionale de gli architeti pianificatori">
            <a:extLst>
              <a:ext uri="{FF2B5EF4-FFF2-40B4-BE49-F238E27FC236}">
                <a16:creationId xmlns:a16="http://schemas.microsoft.com/office/drawing/2014/main" id="{ADCEF057-57E8-446E-839B-EE24AED2D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3626208"/>
            <a:ext cx="6543675" cy="323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994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827A6B-8BBB-41D5-A6B3-541FD3990DFA}"/>
              </a:ext>
            </a:extLst>
          </p:cNvPr>
          <p:cNvSpPr/>
          <p:nvPr/>
        </p:nvSpPr>
        <p:spPr>
          <a:xfrm>
            <a:off x="731104" y="605135"/>
            <a:ext cx="3345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EUROPA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FC2B16-2BED-47F2-8360-6E725E9F6EB2}"/>
              </a:ext>
            </a:extLst>
          </p:cNvPr>
          <p:cNvSpPr txBox="1"/>
          <p:nvPr/>
        </p:nvSpPr>
        <p:spPr>
          <a:xfrm>
            <a:off x="5181600" y="2429267"/>
            <a:ext cx="66294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>
                <a:solidFill>
                  <a:schemeClr val="bg1"/>
                </a:solidFill>
                <a:latin typeface="Bahnschrift Light" panose="020B0502040204020203" pitchFamily="34" charset="0"/>
              </a:rPr>
              <a:t>Escola Sert – COAC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Light" panose="020B0502040204020203" pitchFamily="34" charset="0"/>
              </a:rPr>
              <a:t>Fundación Arquitectura</a:t>
            </a:r>
            <a:r>
              <a:rPr lang="es-ES_tradnl" sz="2800" dirty="0">
                <a:solidFill>
                  <a:schemeClr val="bg1"/>
                </a:solidFill>
                <a:latin typeface="Bahnschrift Light" panose="020B0502040204020203" pitchFamily="34" charset="0"/>
              </a:rPr>
              <a:t> – COAM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>
                <a:solidFill>
                  <a:schemeClr val="bg1"/>
                </a:solidFill>
                <a:latin typeface="Bahnschrift Light" panose="020B0502040204020203" pitchFamily="34" charset="0"/>
              </a:rPr>
              <a:t>Fundación FIDAS – COAS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>
                <a:solidFill>
                  <a:schemeClr val="bg1"/>
                </a:solidFill>
                <a:latin typeface="Bahnschrift Light" panose="020B0502040204020203" pitchFamily="34" charset="0"/>
              </a:rPr>
              <a:t>CPD Alicante – CTAA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>
                <a:solidFill>
                  <a:schemeClr val="bg1"/>
                </a:solidFill>
                <a:latin typeface="Bahnschrift Light" panose="020B0502040204020203" pitchFamily="34" charset="0"/>
              </a:rPr>
              <a:t>Formación CAT – COACM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Light" panose="020B0502040204020203" pitchFamily="34" charset="0"/>
              </a:rPr>
              <a:t>Formación COA – COA Aragón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>
                <a:solidFill>
                  <a:schemeClr val="bg1"/>
                </a:solidFill>
                <a:latin typeface="Bahnschrift Light" panose="020B0502040204020203" pitchFamily="34" charset="0"/>
              </a:rPr>
              <a:t>Instituto de Arquitectura – COA Asturias</a:t>
            </a:r>
            <a:endParaRPr kumimoji="0" lang="es-ES_tradnl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Light" panose="020B0502040204020203" pitchFamily="34" charset="0"/>
            </a:endParaRPr>
          </a:p>
        </p:txBody>
      </p:sp>
      <p:pic>
        <p:nvPicPr>
          <p:cNvPr id="4098" name="Picture 2" descr="Imagen relacionada">
            <a:extLst>
              <a:ext uri="{FF2B5EF4-FFF2-40B4-BE49-F238E27FC236}">
                <a16:creationId xmlns:a16="http://schemas.microsoft.com/office/drawing/2014/main" id="{DDF4BF8D-34D5-4EB8-9C2B-7443234A4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34" y="2579673"/>
            <a:ext cx="3316302" cy="331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624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827A6B-8BBB-41D5-A6B3-541FD3990DFA}"/>
              </a:ext>
            </a:extLst>
          </p:cNvPr>
          <p:cNvSpPr/>
          <p:nvPr/>
        </p:nvSpPr>
        <p:spPr>
          <a:xfrm>
            <a:off x="1328565" y="612239"/>
            <a:ext cx="87578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Directiva 2013/55/UE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Real Decreto 581/2017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4F2D42-EDCF-4429-BE03-721E811856A3}"/>
              </a:ext>
            </a:extLst>
          </p:cNvPr>
          <p:cNvSpPr txBox="1"/>
          <p:nvPr/>
        </p:nvSpPr>
        <p:spPr>
          <a:xfrm>
            <a:off x="2500954" y="3063270"/>
            <a:ext cx="78527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2400"/>
              </a:spcAft>
            </a:pPr>
            <a:r>
              <a:rPr lang="es-ES" sz="3200" dirty="0">
                <a:solidFill>
                  <a:srgbClr val="FF0000"/>
                </a:solidFill>
                <a:latin typeface="Bahnschrift Light" panose="020B0502040204020203" pitchFamily="34" charset="0"/>
              </a:rPr>
              <a:t>La Directiva europea impone regular la formación continua, pero en absoluto exige que en la regulación se imponga la obligatoriedad, dejando esa cuestión a la discrecionalidad de los Estados miembro.</a:t>
            </a: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9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827A6B-8BBB-41D5-A6B3-541FD3990DFA}"/>
              </a:ext>
            </a:extLst>
          </p:cNvPr>
          <p:cNvSpPr/>
          <p:nvPr/>
        </p:nvSpPr>
        <p:spPr>
          <a:xfrm>
            <a:off x="903791" y="563126"/>
            <a:ext cx="67604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Programa de FPC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CPD Programme</a:t>
            </a:r>
            <a:endParaRPr kumimoji="0" lang="es-ES" sz="5400" b="1" i="0" u="none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4F2D42-EDCF-4429-BE03-721E811856A3}"/>
              </a:ext>
            </a:extLst>
          </p:cNvPr>
          <p:cNvSpPr txBox="1"/>
          <p:nvPr/>
        </p:nvSpPr>
        <p:spPr>
          <a:xfrm>
            <a:off x="903790" y="3069334"/>
            <a:ext cx="7573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" panose="020B0502040204020203" pitchFamily="34" charset="0"/>
              </a:rPr>
              <a:t>Estándares de calidad para sistemas y cursos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FC2B16-2BED-47F2-8360-6E725E9F6EB2}"/>
              </a:ext>
            </a:extLst>
          </p:cNvPr>
          <p:cNvSpPr txBox="1"/>
          <p:nvPr/>
        </p:nvSpPr>
        <p:spPr>
          <a:xfrm>
            <a:off x="903790" y="3970824"/>
            <a:ext cx="10678609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s-ES_tradnl" sz="2800" dirty="0">
                <a:solidFill>
                  <a:srgbClr val="FF0000"/>
                </a:solidFill>
                <a:latin typeface="Bahnschrift Light" panose="020B0502040204020203" pitchFamily="34" charset="0"/>
              </a:rPr>
              <a:t>Registro de Organizaciones miembro con sus sistemas de formación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" panose="020B0502040204020203" pitchFamily="34" charset="0"/>
              </a:rPr>
              <a:t>Acuerdos de reconocimiento mutuo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s-ES_tradnl" sz="2800" dirty="0">
                <a:solidFill>
                  <a:srgbClr val="FF0000"/>
                </a:solidFill>
                <a:latin typeface="Bahnschrift Light" panose="020B0502040204020203" pitchFamily="34" charset="0"/>
              </a:rPr>
              <a:t>Crédito Europeo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" panose="020B0502040204020203" pitchFamily="34" charset="0"/>
              </a:rPr>
              <a:t>Sistema de control de calidad</a:t>
            </a:r>
          </a:p>
        </p:txBody>
      </p:sp>
      <p:pic>
        <p:nvPicPr>
          <p:cNvPr id="5122" name="Picture 2" descr="Imagen relacionada">
            <a:extLst>
              <a:ext uri="{FF2B5EF4-FFF2-40B4-BE49-F238E27FC236}">
                <a16:creationId xmlns:a16="http://schemas.microsoft.com/office/drawing/2014/main" id="{F9E152F3-C036-4B51-A8DB-8B27A773C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4" y="409575"/>
            <a:ext cx="2962275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1469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2539</TotalTime>
  <Words>698</Words>
  <Application>Microsoft Office PowerPoint</Application>
  <PresentationFormat>Panorámica</PresentationFormat>
  <Paragraphs>94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Bahnschrift Light</vt:lpstr>
      <vt:lpstr>Calibri</vt:lpstr>
      <vt:lpstr>Calibri Light</vt:lpstr>
      <vt:lpstr>Courier New</vt:lpstr>
      <vt:lpstr>Tema de Office</vt:lpstr>
      <vt:lpstr>La Formación Profesional Continua del Arquitecto en Europa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Fabian Llisterri</dc:creator>
  <cp:lastModifiedBy>Fabian Llisterri</cp:lastModifiedBy>
  <cp:revision>66</cp:revision>
  <dcterms:created xsi:type="dcterms:W3CDTF">2019-10-25T15:48:12Z</dcterms:created>
  <dcterms:modified xsi:type="dcterms:W3CDTF">2019-11-13T08:55:19Z</dcterms:modified>
</cp:coreProperties>
</file>